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1" r:id="rId2"/>
    <p:sldMasterId id="2147483684" r:id="rId3"/>
    <p:sldMasterId id="2147483686" r:id="rId4"/>
    <p:sldMasterId id="2147483701" r:id="rId5"/>
  </p:sldMasterIdLst>
  <p:notesMasterIdLst>
    <p:notesMasterId r:id="rId83"/>
  </p:notesMasterIdLst>
  <p:sldIdLst>
    <p:sldId id="1355" r:id="rId6"/>
    <p:sldId id="1697" r:id="rId7"/>
    <p:sldId id="1726" r:id="rId8"/>
    <p:sldId id="1710" r:id="rId9"/>
    <p:sldId id="1727" r:id="rId10"/>
    <p:sldId id="1729" r:id="rId11"/>
    <p:sldId id="1728" r:id="rId12"/>
    <p:sldId id="1793" r:id="rId13"/>
    <p:sldId id="1731" r:id="rId14"/>
    <p:sldId id="1735" r:id="rId15"/>
    <p:sldId id="1734" r:id="rId16"/>
    <p:sldId id="1736" r:id="rId17"/>
    <p:sldId id="1807" r:id="rId18"/>
    <p:sldId id="1738" r:id="rId19"/>
    <p:sldId id="1737" r:id="rId20"/>
    <p:sldId id="1739" r:id="rId21"/>
    <p:sldId id="1740" r:id="rId22"/>
    <p:sldId id="1741" r:id="rId23"/>
    <p:sldId id="1711" r:id="rId24"/>
    <p:sldId id="1744" r:id="rId25"/>
    <p:sldId id="1745" r:id="rId26"/>
    <p:sldId id="1712" r:id="rId27"/>
    <p:sldId id="1746" r:id="rId28"/>
    <p:sldId id="1747" r:id="rId29"/>
    <p:sldId id="1748" r:id="rId30"/>
    <p:sldId id="1750" r:id="rId31"/>
    <p:sldId id="1751" r:id="rId32"/>
    <p:sldId id="1749" r:id="rId33"/>
    <p:sldId id="1753" r:id="rId34"/>
    <p:sldId id="1754" r:id="rId35"/>
    <p:sldId id="1755" r:id="rId36"/>
    <p:sldId id="1757" r:id="rId37"/>
    <p:sldId id="1759" r:id="rId38"/>
    <p:sldId id="1792" r:id="rId39"/>
    <p:sldId id="1713" r:id="rId40"/>
    <p:sldId id="1714" r:id="rId41"/>
    <p:sldId id="1763" r:id="rId42"/>
    <p:sldId id="1764" r:id="rId43"/>
    <p:sldId id="1766" r:id="rId44"/>
    <p:sldId id="1768" r:id="rId45"/>
    <p:sldId id="1715" r:id="rId46"/>
    <p:sldId id="1769" r:id="rId47"/>
    <p:sldId id="1771" r:id="rId48"/>
    <p:sldId id="1772" r:id="rId49"/>
    <p:sldId id="1773" r:id="rId50"/>
    <p:sldId id="1717" r:id="rId51"/>
    <p:sldId id="1718" r:id="rId52"/>
    <p:sldId id="1774" r:id="rId53"/>
    <p:sldId id="1776" r:id="rId54"/>
    <p:sldId id="1775" r:id="rId55"/>
    <p:sldId id="1719" r:id="rId56"/>
    <p:sldId id="1720" r:id="rId57"/>
    <p:sldId id="1778" r:id="rId58"/>
    <p:sldId id="1780" r:id="rId59"/>
    <p:sldId id="1782" r:id="rId60"/>
    <p:sldId id="1785" r:id="rId61"/>
    <p:sldId id="1721" r:id="rId62"/>
    <p:sldId id="1722" r:id="rId63"/>
    <p:sldId id="1723" r:id="rId64"/>
    <p:sldId id="1788" r:id="rId65"/>
    <p:sldId id="1787" r:id="rId66"/>
    <p:sldId id="1789" r:id="rId67"/>
    <p:sldId id="1790" r:id="rId68"/>
    <p:sldId id="1791" r:id="rId69"/>
    <p:sldId id="1725" r:id="rId70"/>
    <p:sldId id="442" r:id="rId71"/>
    <p:sldId id="1794" r:id="rId72"/>
    <p:sldId id="1795" r:id="rId73"/>
    <p:sldId id="1796" r:id="rId74"/>
    <p:sldId id="1798" r:id="rId75"/>
    <p:sldId id="1799" r:id="rId76"/>
    <p:sldId id="1800" r:id="rId77"/>
    <p:sldId id="1801" r:id="rId78"/>
    <p:sldId id="1802" r:id="rId79"/>
    <p:sldId id="1808" r:id="rId80"/>
    <p:sldId id="1803" r:id="rId81"/>
    <p:sldId id="1804"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5973D931-3BAC-4F30-9C16-B7461F574E40}">
          <p14:sldIdLst>
            <p14:sldId id="1355"/>
            <p14:sldId id="1697"/>
            <p14:sldId id="1726"/>
            <p14:sldId id="1710"/>
            <p14:sldId id="1727"/>
            <p14:sldId id="1729"/>
            <p14:sldId id="1728"/>
            <p14:sldId id="1793"/>
            <p14:sldId id="1731"/>
            <p14:sldId id="1735"/>
            <p14:sldId id="1734"/>
            <p14:sldId id="1736"/>
            <p14:sldId id="1807"/>
            <p14:sldId id="1738"/>
            <p14:sldId id="1737"/>
            <p14:sldId id="1739"/>
            <p14:sldId id="1740"/>
            <p14:sldId id="1741"/>
            <p14:sldId id="1711"/>
            <p14:sldId id="1744"/>
            <p14:sldId id="1745"/>
            <p14:sldId id="1712"/>
            <p14:sldId id="1746"/>
            <p14:sldId id="1747"/>
            <p14:sldId id="1748"/>
            <p14:sldId id="1750"/>
            <p14:sldId id="1751"/>
            <p14:sldId id="1749"/>
            <p14:sldId id="1753"/>
            <p14:sldId id="1754"/>
            <p14:sldId id="1755"/>
            <p14:sldId id="1757"/>
            <p14:sldId id="1759"/>
            <p14:sldId id="1792"/>
            <p14:sldId id="1713"/>
            <p14:sldId id="1714"/>
            <p14:sldId id="1763"/>
            <p14:sldId id="1764"/>
            <p14:sldId id="1766"/>
            <p14:sldId id="1768"/>
            <p14:sldId id="1715"/>
            <p14:sldId id="1769"/>
            <p14:sldId id="1771"/>
            <p14:sldId id="1772"/>
            <p14:sldId id="1773"/>
            <p14:sldId id="1717"/>
            <p14:sldId id="1718"/>
            <p14:sldId id="1774"/>
            <p14:sldId id="1776"/>
            <p14:sldId id="1775"/>
            <p14:sldId id="1719"/>
            <p14:sldId id="1720"/>
            <p14:sldId id="1778"/>
            <p14:sldId id="1780"/>
            <p14:sldId id="1782"/>
            <p14:sldId id="1785"/>
            <p14:sldId id="1721"/>
            <p14:sldId id="1722"/>
            <p14:sldId id="1723"/>
            <p14:sldId id="1788"/>
            <p14:sldId id="1787"/>
            <p14:sldId id="1789"/>
            <p14:sldId id="1790"/>
            <p14:sldId id="1791"/>
            <p14:sldId id="1725"/>
            <p14:sldId id="442"/>
          </p14:sldIdLst>
        </p14:section>
        <p14:section name="Appendix: Image Descriptions for Unsighted Students" id="{9E859B0B-078E-463E-89A6-21C20DD280C4}">
          <p14:sldIdLst>
            <p14:sldId id="1794"/>
            <p14:sldId id="1795"/>
            <p14:sldId id="1796"/>
            <p14:sldId id="1798"/>
            <p14:sldId id="1799"/>
            <p14:sldId id="1800"/>
            <p14:sldId id="1801"/>
            <p14:sldId id="1802"/>
            <p14:sldId id="1808"/>
            <p14:sldId id="1803"/>
            <p14:sldId id="1804"/>
          </p14:sldIdLst>
        </p14:section>
      </p14:sectionLst>
    </p:ext>
    <p:ext uri="{EFAFB233-063F-42B5-8137-9DF3F51BA10A}">
      <p15:sldGuideLst xmlns:p15="http://schemas.microsoft.com/office/powerpoint/2012/main">
        <p15:guide id="2" pos="2880" userDrawn="1">
          <p15:clr>
            <a:srgbClr val="A4A3A4"/>
          </p15:clr>
        </p15:guide>
        <p15:guide id="3" orient="horz" pos="2184" userDrawn="1">
          <p15:clr>
            <a:srgbClr val="A4A3A4"/>
          </p15:clr>
        </p15:guide>
        <p15:guide id="4" pos="5688" userDrawn="1">
          <p15:clr>
            <a:srgbClr val="A4A3A4"/>
          </p15:clr>
        </p15:guide>
        <p15:guide id="5" pos="456" userDrawn="1">
          <p15:clr>
            <a:srgbClr val="A4A3A4"/>
          </p15:clr>
        </p15:guide>
        <p15:guide id="6" orient="horz" pos="840" userDrawn="1">
          <p15:clr>
            <a:srgbClr val="A4A3A4"/>
          </p15:clr>
        </p15:guide>
        <p15:guide id="7" pos="506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p15="http://schemas.microsoft.com/office/powerpoint/2012/main" userId="S-1-5-21-1645522239-1123561945-839522115-1006658" providerId="AD"/>
      </p:ext>
    </p:extLst>
  </p:cmAuthor>
  <p:cmAuthor id="2" name="Ciporen, Laura" initials="CL [2]" lastIdx="2" clrIdx="1">
    <p:extLst>
      <p:ext uri="{19B8F6BF-5375-455C-9EA6-DF929625EA0E}">
        <p15:presenceInfo xmlns:p15="http://schemas.microsoft.com/office/powerpoint/2012/main" userId="S::laura.ciporen@mheducation.com::567f631f-0624-4179-9d16-569ddce48823" providerId="AD"/>
      </p:ext>
    </p:extLst>
  </p:cmAuthor>
  <p:cmAuthor id="3" name="1769" initials="1" lastIdx="2" clrIdx="2">
    <p:extLst>
      <p:ext uri="{19B8F6BF-5375-455C-9EA6-DF929625EA0E}">
        <p15:presenceInfo xmlns:p15="http://schemas.microsoft.com/office/powerpoint/2012/main" userId="1769"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408"/>
    <a:srgbClr val="002060"/>
    <a:srgbClr val="008000"/>
    <a:srgbClr val="A9131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89831" autoAdjust="0"/>
  </p:normalViewPr>
  <p:slideViewPr>
    <p:cSldViewPr snapToGrid="0" showGuides="1">
      <p:cViewPr varScale="1">
        <p:scale>
          <a:sx n="99" d="100"/>
          <a:sy n="99" d="100"/>
        </p:scale>
        <p:origin x="1542" y="78"/>
      </p:cViewPr>
      <p:guideLst>
        <p:guide pos="2880"/>
        <p:guide orient="horz" pos="2184"/>
        <p:guide pos="5688"/>
        <p:guide pos="456"/>
        <p:guide orient="horz" pos="840"/>
        <p:guide pos="5064"/>
      </p:guideLst>
    </p:cSldViewPr>
  </p:slideViewPr>
  <p:outlineViewPr>
    <p:cViewPr>
      <p:scale>
        <a:sx n="33" d="100"/>
        <a:sy n="33" d="100"/>
      </p:scale>
      <p:origin x="0" y="-113364"/>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0" d="100"/>
          <a:sy n="50" d="100"/>
        </p:scale>
        <p:origin x="2886" y="3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commentAuthors" Target="commentAuthors.xml"/><Relationship Id="rId89" Type="http://schemas.microsoft.com/office/2016/11/relationships/changesInfo" Target="changesInfos/changesInfo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rs, Christina" userId="a599baeb-8316-44bb-bb63-87b8b542178a" providerId="ADAL" clId="{D916B4C3-BDCC-4EEA-9316-D64422E46CCF}"/>
    <pc:docChg chg="delSld modSection">
      <pc:chgData name="Sanders, Christina" userId="a599baeb-8316-44bb-bb63-87b8b542178a" providerId="ADAL" clId="{D916B4C3-BDCC-4EEA-9316-D64422E46CCF}" dt="2025-04-07T19:20:34.055" v="17" actId="47"/>
      <pc:docMkLst>
        <pc:docMk/>
      </pc:docMkLst>
      <pc:sldChg chg="del">
        <pc:chgData name="Sanders, Christina" userId="a599baeb-8316-44bb-bb63-87b8b542178a" providerId="ADAL" clId="{D916B4C3-BDCC-4EEA-9316-D64422E46CCF}" dt="2025-04-07T19:20:17.616" v="10" actId="47"/>
        <pc:sldMkLst>
          <pc:docMk/>
          <pc:sldMk cId="1615932013" sldId="1716"/>
        </pc:sldMkLst>
      </pc:sldChg>
      <pc:sldChg chg="del">
        <pc:chgData name="Sanders, Christina" userId="a599baeb-8316-44bb-bb63-87b8b542178a" providerId="ADAL" clId="{D916B4C3-BDCC-4EEA-9316-D64422E46CCF}" dt="2025-04-07T19:19:44.336" v="1" actId="47"/>
        <pc:sldMkLst>
          <pc:docMk/>
          <pc:sldMk cId="3250108708" sldId="1730"/>
        </pc:sldMkLst>
      </pc:sldChg>
      <pc:sldChg chg="del">
        <pc:chgData name="Sanders, Christina" userId="a599baeb-8316-44bb-bb63-87b8b542178a" providerId="ADAL" clId="{D916B4C3-BDCC-4EEA-9316-D64422E46CCF}" dt="2025-04-07T19:19:42.303" v="0" actId="47"/>
        <pc:sldMkLst>
          <pc:docMk/>
          <pc:sldMk cId="3320246402" sldId="1733"/>
        </pc:sldMkLst>
      </pc:sldChg>
      <pc:sldChg chg="del">
        <pc:chgData name="Sanders, Christina" userId="a599baeb-8316-44bb-bb63-87b8b542178a" providerId="ADAL" clId="{D916B4C3-BDCC-4EEA-9316-D64422E46CCF}" dt="2025-04-07T19:19:52.895" v="2" actId="47"/>
        <pc:sldMkLst>
          <pc:docMk/>
          <pc:sldMk cId="793451551" sldId="1742"/>
        </pc:sldMkLst>
      </pc:sldChg>
      <pc:sldChg chg="del">
        <pc:chgData name="Sanders, Christina" userId="a599baeb-8316-44bb-bb63-87b8b542178a" providerId="ADAL" clId="{D916B4C3-BDCC-4EEA-9316-D64422E46CCF}" dt="2025-04-07T19:19:54.169" v="3" actId="47"/>
        <pc:sldMkLst>
          <pc:docMk/>
          <pc:sldMk cId="1700393466" sldId="1743"/>
        </pc:sldMkLst>
      </pc:sldChg>
      <pc:sldChg chg="del">
        <pc:chgData name="Sanders, Christina" userId="a599baeb-8316-44bb-bb63-87b8b542178a" providerId="ADAL" clId="{D916B4C3-BDCC-4EEA-9316-D64422E46CCF}" dt="2025-04-07T19:20:01.654" v="4" actId="47"/>
        <pc:sldMkLst>
          <pc:docMk/>
          <pc:sldMk cId="26980694" sldId="1752"/>
        </pc:sldMkLst>
      </pc:sldChg>
      <pc:sldChg chg="del">
        <pc:chgData name="Sanders, Christina" userId="a599baeb-8316-44bb-bb63-87b8b542178a" providerId="ADAL" clId="{D916B4C3-BDCC-4EEA-9316-D64422E46CCF}" dt="2025-04-07T19:20:02.847" v="5" actId="47"/>
        <pc:sldMkLst>
          <pc:docMk/>
          <pc:sldMk cId="79136721" sldId="1756"/>
        </pc:sldMkLst>
      </pc:sldChg>
      <pc:sldChg chg="del">
        <pc:chgData name="Sanders, Christina" userId="a599baeb-8316-44bb-bb63-87b8b542178a" providerId="ADAL" clId="{D916B4C3-BDCC-4EEA-9316-D64422E46CCF}" dt="2025-04-07T19:20:05.718" v="6" actId="47"/>
        <pc:sldMkLst>
          <pc:docMk/>
          <pc:sldMk cId="4052893299" sldId="1758"/>
        </pc:sldMkLst>
      </pc:sldChg>
      <pc:sldChg chg="del">
        <pc:chgData name="Sanders, Christina" userId="a599baeb-8316-44bb-bb63-87b8b542178a" providerId="ADAL" clId="{D916B4C3-BDCC-4EEA-9316-D64422E46CCF}" dt="2025-04-07T19:20:06.848" v="7" actId="47"/>
        <pc:sldMkLst>
          <pc:docMk/>
          <pc:sldMk cId="1609012811" sldId="1760"/>
        </pc:sldMkLst>
      </pc:sldChg>
      <pc:sldChg chg="del">
        <pc:chgData name="Sanders, Christina" userId="a599baeb-8316-44bb-bb63-87b8b542178a" providerId="ADAL" clId="{D916B4C3-BDCC-4EEA-9316-D64422E46CCF}" dt="2025-04-07T19:20:13.284" v="8" actId="47"/>
        <pc:sldMkLst>
          <pc:docMk/>
          <pc:sldMk cId="2656001871" sldId="1765"/>
        </pc:sldMkLst>
      </pc:sldChg>
      <pc:sldChg chg="del">
        <pc:chgData name="Sanders, Christina" userId="a599baeb-8316-44bb-bb63-87b8b542178a" providerId="ADAL" clId="{D916B4C3-BDCC-4EEA-9316-D64422E46CCF}" dt="2025-04-07T19:20:14.541" v="9" actId="47"/>
        <pc:sldMkLst>
          <pc:docMk/>
          <pc:sldMk cId="1175861264" sldId="1767"/>
        </pc:sldMkLst>
      </pc:sldChg>
      <pc:sldChg chg="del">
        <pc:chgData name="Sanders, Christina" userId="a599baeb-8316-44bb-bb63-87b8b542178a" providerId="ADAL" clId="{D916B4C3-BDCC-4EEA-9316-D64422E46CCF}" dt="2025-04-07T19:20:18.891" v="11" actId="47"/>
        <pc:sldMkLst>
          <pc:docMk/>
          <pc:sldMk cId="2430207804" sldId="1770"/>
        </pc:sldMkLst>
      </pc:sldChg>
      <pc:sldChg chg="del">
        <pc:chgData name="Sanders, Christina" userId="a599baeb-8316-44bb-bb63-87b8b542178a" providerId="ADAL" clId="{D916B4C3-BDCC-4EEA-9316-D64422E46CCF}" dt="2025-04-07T19:20:25.466" v="12" actId="47"/>
        <pc:sldMkLst>
          <pc:docMk/>
          <pc:sldMk cId="4224856288" sldId="1777"/>
        </pc:sldMkLst>
      </pc:sldChg>
      <pc:sldChg chg="del">
        <pc:chgData name="Sanders, Christina" userId="a599baeb-8316-44bb-bb63-87b8b542178a" providerId="ADAL" clId="{D916B4C3-BDCC-4EEA-9316-D64422E46CCF}" dt="2025-04-07T19:20:26.678" v="13" actId="47"/>
        <pc:sldMkLst>
          <pc:docMk/>
          <pc:sldMk cId="2538310109" sldId="1779"/>
        </pc:sldMkLst>
      </pc:sldChg>
      <pc:sldChg chg="del">
        <pc:chgData name="Sanders, Christina" userId="a599baeb-8316-44bb-bb63-87b8b542178a" providerId="ADAL" clId="{D916B4C3-BDCC-4EEA-9316-D64422E46CCF}" dt="2025-04-07T19:20:29.038" v="14" actId="47"/>
        <pc:sldMkLst>
          <pc:docMk/>
          <pc:sldMk cId="1718247041" sldId="1781"/>
        </pc:sldMkLst>
      </pc:sldChg>
      <pc:sldChg chg="del">
        <pc:chgData name="Sanders, Christina" userId="a599baeb-8316-44bb-bb63-87b8b542178a" providerId="ADAL" clId="{D916B4C3-BDCC-4EEA-9316-D64422E46CCF}" dt="2025-04-07T19:20:30.420" v="15" actId="47"/>
        <pc:sldMkLst>
          <pc:docMk/>
          <pc:sldMk cId="2430456320" sldId="1783"/>
        </pc:sldMkLst>
      </pc:sldChg>
      <pc:sldChg chg="del">
        <pc:chgData name="Sanders, Christina" userId="a599baeb-8316-44bb-bb63-87b8b542178a" providerId="ADAL" clId="{D916B4C3-BDCC-4EEA-9316-D64422E46CCF}" dt="2025-04-07T19:20:32.559" v="16" actId="47"/>
        <pc:sldMkLst>
          <pc:docMk/>
          <pc:sldMk cId="3532972658" sldId="1784"/>
        </pc:sldMkLst>
      </pc:sldChg>
      <pc:sldChg chg="del">
        <pc:chgData name="Sanders, Christina" userId="a599baeb-8316-44bb-bb63-87b8b542178a" providerId="ADAL" clId="{D916B4C3-BDCC-4EEA-9316-D64422E46CCF}" dt="2025-04-07T19:20:34.055" v="17" actId="47"/>
        <pc:sldMkLst>
          <pc:docMk/>
          <pc:sldMk cId="2552945897" sldId="17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0C1A02-B94D-44D6-8AA3-0DD14C84C13F}" type="datetimeFigureOut">
              <a:rPr lang="en-US" smtClean="0"/>
              <a:t>4/7/2025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9E8D09-9492-4554-9C8F-456CB81F32A8}" type="slidenum">
              <a:rPr lang="en-US" smtClean="0"/>
              <a:t>‹#›</a:t>
            </a:fld>
            <a:endParaRPr lang="en-US"/>
          </a:p>
        </p:txBody>
      </p:sp>
    </p:spTree>
    <p:extLst>
      <p:ext uri="{BB962C8B-B14F-4D97-AF65-F5344CB8AC3E}">
        <p14:creationId xmlns:p14="http://schemas.microsoft.com/office/powerpoint/2010/main" val="3020171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Chapter 13 is the first of five chapters devoted to liabilities. In Part A of this chapter, we discuss liabilities that are classified appropriately as current. In Part B we turn our attention to situations in which there is uncertainty as to whether an obligation really exists. These are designated as loss contingencies. Some loss contingencies are accrued as liabilities, but others only are disclosed in the notes.</a:t>
            </a:r>
          </a:p>
        </p:txBody>
      </p:sp>
      <p:sp>
        <p:nvSpPr>
          <p:cNvPr id="4" name="Slide Number Placeholder 3"/>
          <p:cNvSpPr>
            <a:spLocks noGrp="1"/>
          </p:cNvSpPr>
          <p:nvPr>
            <p:ph type="sldNum" sz="quarter" idx="10"/>
          </p:nvPr>
        </p:nvSpPr>
        <p:spPr/>
        <p:txBody>
          <a:bodyPr/>
          <a:lstStyle/>
          <a:p>
            <a:fld id="{969E8D09-9492-4554-9C8F-456CB81F32A8}" type="slidenum">
              <a:rPr lang="en-US" smtClean="0"/>
              <a:t>1</a:t>
            </a:fld>
            <a:endParaRPr lang="en-US"/>
          </a:p>
        </p:txBody>
      </p:sp>
    </p:spTree>
    <p:extLst>
      <p:ext uri="{BB962C8B-B14F-4D97-AF65-F5344CB8AC3E}">
        <p14:creationId xmlns:p14="http://schemas.microsoft.com/office/powerpoint/2010/main" val="4181484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line of credit </a:t>
            </a:r>
            <a:r>
              <a:rPr lang="en-US" dirty="0"/>
              <a:t>is an agreement with a bank to provide short-term financing, with amounts withdrawn by the borrower only when needed. Even though the loans are short-term, with amounts borrowed and repaid frequently, the agreement to provide a line of credit typically lasts several years. Lines of credit can be noncommitted or committed. A </a:t>
            </a:r>
            <a:r>
              <a:rPr lang="en-US" i="1" dirty="0"/>
              <a:t>noncommitted</a:t>
            </a:r>
            <a:r>
              <a:rPr lang="en-US" dirty="0"/>
              <a:t> line of credit is an informal agreement that permits a company to borrow up to a prearranged limit without having to follow formal loan procedures and paperwork. Banks sometimes require the company to maintain a compensating balance on deposit with the bank, say, 5% of the line of credit. A </a:t>
            </a:r>
            <a:r>
              <a:rPr lang="en-US" i="1" dirty="0"/>
              <a:t>committed</a:t>
            </a:r>
            <a:r>
              <a:rPr lang="en-US" dirty="0"/>
              <a:t> line of credit is a more formal agreement that usually requires the company to pay a commitment fee to the bank to keep a credit line amount available to the company. A typical annual commitment fee is 0.25% of the total committed funds and may also require a compensating balance.</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969E8D09-9492-4554-9C8F-456CB81F32A8}" type="slidenum">
              <a:rPr lang="en-US" smtClean="0"/>
              <a:t>10</a:t>
            </a:fld>
            <a:endParaRPr lang="en-US"/>
          </a:p>
        </p:txBody>
      </p:sp>
    </p:spTree>
    <p:extLst>
      <p:ext uri="{BB962C8B-B14F-4D97-AF65-F5344CB8AC3E}">
        <p14:creationId xmlns:p14="http://schemas.microsoft.com/office/powerpoint/2010/main" val="3080606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 13–2 Disclosure of Credit</a:t>
            </a:r>
            <a:r>
              <a:rPr lang="en-US" baseline="0" dirty="0"/>
              <a:t> Lines—IBM Corporation</a:t>
            </a:r>
          </a:p>
          <a:p>
            <a:endParaRPr lang="en-US" baseline="0" dirty="0"/>
          </a:p>
          <a:p>
            <a:r>
              <a:rPr lang="en-US" sz="1200" b="0" i="0" u="none" strike="noStrike" kern="1200" baseline="0" dirty="0">
                <a:solidFill>
                  <a:schemeClr val="tx1"/>
                </a:solidFill>
                <a:latin typeface="+mn-lt"/>
                <a:ea typeface="+mn-ea"/>
                <a:cs typeface="+mn-cs"/>
              </a:rPr>
              <a:t>A recent annual report of </a:t>
            </a:r>
            <a:r>
              <a:rPr lang="en-US" sz="1200" b="1" i="0" u="none" strike="noStrike" kern="1200" baseline="0" dirty="0">
                <a:solidFill>
                  <a:schemeClr val="tx1"/>
                </a:solidFill>
                <a:latin typeface="+mn-lt"/>
                <a:ea typeface="+mn-ea"/>
                <a:cs typeface="+mn-cs"/>
              </a:rPr>
              <a:t>IBM Corporation </a:t>
            </a:r>
            <a:r>
              <a:rPr lang="en-US" sz="1200" b="0" i="0" u="none" strike="noStrike" kern="1200" baseline="0" dirty="0">
                <a:solidFill>
                  <a:schemeClr val="tx1"/>
                </a:solidFill>
                <a:latin typeface="+mn-lt"/>
                <a:ea typeface="+mn-ea"/>
                <a:cs typeface="+mn-cs"/>
              </a:rPr>
              <a:t>illustrates noncommitted lines of credit.</a:t>
            </a:r>
            <a:endParaRPr lang="en-US" dirty="0"/>
          </a:p>
        </p:txBody>
      </p:sp>
      <p:sp>
        <p:nvSpPr>
          <p:cNvPr id="4" name="Slide Number Placeholder 3"/>
          <p:cNvSpPr>
            <a:spLocks noGrp="1"/>
          </p:cNvSpPr>
          <p:nvPr>
            <p:ph type="sldNum" sz="quarter" idx="5"/>
          </p:nvPr>
        </p:nvSpPr>
        <p:spPr/>
        <p:txBody>
          <a:bodyPr/>
          <a:lstStyle/>
          <a:p>
            <a:fld id="{969E8D09-9492-4554-9C8F-456CB81F32A8}" type="slidenum">
              <a:rPr lang="en-US" smtClean="0"/>
              <a:t>11</a:t>
            </a:fld>
            <a:endParaRPr lang="en-US"/>
          </a:p>
        </p:txBody>
      </p:sp>
    </p:spTree>
    <p:extLst>
      <p:ext uri="{BB962C8B-B14F-4D97-AF65-F5344CB8AC3E}">
        <p14:creationId xmlns:p14="http://schemas.microsoft.com/office/powerpoint/2010/main" val="2427849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When a company borrows money, it pays the lender </a:t>
            </a:r>
            <a:r>
              <a:rPr lang="en-US" b="1" dirty="0"/>
              <a:t>interest</a:t>
            </a:r>
            <a:r>
              <a:rPr lang="en-US" dirty="0"/>
              <a:t> in return for using the lender’s money during the term of the loan. You might think of the interest as the “rent” paid for using money. An </a:t>
            </a:r>
            <a:r>
              <a:rPr lang="en-US" b="1" dirty="0"/>
              <a:t>interest-bearing note </a:t>
            </a:r>
            <a:r>
              <a:rPr lang="en-US" dirty="0"/>
              <a:t>has interest stated in terms of a percentage rate to be applied to the face amount of the loan. Because the stated rate typically is an annual rate, when calculating interest for a short-term note we must adjust for the fraction of the annual period the loan spans.</a:t>
            </a:r>
            <a:endParaRPr lang="en-IN" dirty="0"/>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Interest on notes is calculated as: Face amount × Annual rate × Time to maturity</a:t>
            </a:r>
            <a:endParaRPr lang="en-US" dirty="0"/>
          </a:p>
        </p:txBody>
      </p:sp>
      <p:sp>
        <p:nvSpPr>
          <p:cNvPr id="4" name="Slide Number Placeholder 3"/>
          <p:cNvSpPr>
            <a:spLocks noGrp="1"/>
          </p:cNvSpPr>
          <p:nvPr>
            <p:ph type="sldNum" sz="quarter" idx="5"/>
          </p:nvPr>
        </p:nvSpPr>
        <p:spPr/>
        <p:txBody>
          <a:bodyPr/>
          <a:lstStyle/>
          <a:p>
            <a:fld id="{969E8D09-9492-4554-9C8F-456CB81F32A8}" type="slidenum">
              <a:rPr lang="en-US" smtClean="0"/>
              <a:t>12</a:t>
            </a:fld>
            <a:endParaRPr lang="en-US"/>
          </a:p>
        </p:txBody>
      </p:sp>
    </p:spTree>
    <p:extLst>
      <p:ext uri="{BB962C8B-B14F-4D97-AF65-F5344CB8AC3E}">
        <p14:creationId xmlns:p14="http://schemas.microsoft.com/office/powerpoint/2010/main" val="272607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0275" eaLnBrk="1" hangingPunct="1"/>
            <a:r>
              <a:rPr lang="en-IN" dirty="0"/>
              <a:t>Illustration 13–3 </a:t>
            </a:r>
            <a:r>
              <a:rPr lang="en-US" sz="1200" b="0" i="0" u="none" strike="noStrike" kern="1200" baseline="0" dirty="0">
                <a:solidFill>
                  <a:schemeClr val="tx1"/>
                </a:solidFill>
                <a:latin typeface="+mn-lt"/>
                <a:ea typeface="+mn-ea"/>
                <a:cs typeface="+mn-cs"/>
              </a:rPr>
              <a:t>Interest-Bearing Notes Payable</a:t>
            </a:r>
            <a:endParaRPr lang="en-IN" dirty="0"/>
          </a:p>
          <a:p>
            <a:pPr defTabSz="930275" eaLnBrk="1" hangingPunct="1"/>
            <a:endParaRPr lang="en-IN" dirty="0"/>
          </a:p>
          <a:p>
            <a:pPr defTabSz="930275" eaLnBrk="1" hangingPunct="1"/>
            <a:r>
              <a:rPr lang="en-IN" dirty="0"/>
              <a:t>As an illustration, Affiliated Technologies issued a six-month, 12% promissory note on May 1. To record the issuance of the note, we debit Cash and credit Notes payable for $700,000.</a:t>
            </a:r>
          </a:p>
          <a:p>
            <a:pPr defTabSz="930275" eaLnBrk="1" hangingPunct="1"/>
            <a:endParaRPr lang="en-IN" dirty="0"/>
          </a:p>
          <a:p>
            <a:pPr defTabSz="930275" eaLnBrk="1" hangingPunct="1"/>
            <a:r>
              <a:rPr lang="en-IN" dirty="0"/>
              <a:t>Next, on November 1, we record interest on maturity of the note. The interest is calculated by multiplying the face amount of $700,000 by the 12% annual rate, adjusted for six months. Therefore, the amount of interest equals $42,000 for the period for six months. As the</a:t>
            </a:r>
            <a:r>
              <a:rPr lang="en-IN" baseline="0" dirty="0"/>
              <a:t> note is collected on November 1, w</a:t>
            </a:r>
            <a:r>
              <a:rPr lang="en-IN" dirty="0"/>
              <a:t>e reduce the liability by debiting Notes payable for $700,000 and crediting Cash for the total amount of $742,000.</a:t>
            </a:r>
          </a:p>
        </p:txBody>
      </p:sp>
      <p:sp>
        <p:nvSpPr>
          <p:cNvPr id="4" name="Slide Number Placeholder 3"/>
          <p:cNvSpPr>
            <a:spLocks noGrp="1"/>
          </p:cNvSpPr>
          <p:nvPr>
            <p:ph type="sldNum" sz="quarter" idx="5"/>
          </p:nvPr>
        </p:nvSpPr>
        <p:spPr/>
        <p:txBody>
          <a:bodyPr/>
          <a:lstStyle/>
          <a:p>
            <a:fld id="{969E8D09-9492-4554-9C8F-456CB81F32A8}" type="slidenum">
              <a:rPr lang="en-US" smtClean="0"/>
              <a:t>13</a:t>
            </a:fld>
            <a:endParaRPr lang="en-US"/>
          </a:p>
        </p:txBody>
      </p:sp>
    </p:spTree>
    <p:extLst>
      <p:ext uri="{BB962C8B-B14F-4D97-AF65-F5344CB8AC3E}">
        <p14:creationId xmlns:p14="http://schemas.microsoft.com/office/powerpoint/2010/main" val="3973137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noninterest-bearing note </a:t>
            </a:r>
            <a:r>
              <a:rPr lang="en-US" dirty="0"/>
              <a:t>doesn’t explicitly state an interest rate. Instead, the interest is deducted (or discounted) from the face amount to determine the cash proceeds made available to the borrower at the outset</a:t>
            </a:r>
            <a:r>
              <a:rPr lang="en-US" sz="1200" b="0" i="0" u="none" strike="noStrike" kern="1200" baseline="0" dirty="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a previous chapter, an example was presented when a company sold a product worth $658,000 and accepted a note receivable from the customer of $700,000 due in six months. While the note had no stated interest rate, implicit in the higher amount of the note is interest of $42,000 ($700,000 − $658,000). We can apply the same concept to our previous example. Suppose Affiliated Technologies bought inventory worth $658,000 by issuing a $700,000 noninterest-bearing note due in six months. The difference of $42,000 is recorded as a discount on notes payable that will be recognized as interest expense over time.</a:t>
            </a:r>
            <a:endParaRPr kumimoji="0" lang="en-IN"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5"/>
          </p:nvPr>
        </p:nvSpPr>
        <p:spPr/>
        <p:txBody>
          <a:bodyPr/>
          <a:lstStyle/>
          <a:p>
            <a:fld id="{969E8D09-9492-4554-9C8F-456CB81F32A8}" type="slidenum">
              <a:rPr lang="en-US" smtClean="0"/>
              <a:t>14</a:t>
            </a:fld>
            <a:endParaRPr lang="en-US"/>
          </a:p>
        </p:txBody>
      </p:sp>
    </p:spTree>
    <p:extLst>
      <p:ext uri="{BB962C8B-B14F-4D97-AF65-F5344CB8AC3E}">
        <p14:creationId xmlns:p14="http://schemas.microsoft.com/office/powerpoint/2010/main" val="643126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Sometimes interest in such arrangements is described by referring to a discount rate that is applied to the face amount of the note. In this case, the six-month noninterest-bearing note would be described as “being discounted at issuance at a 12% discount rate,” and the amount of interest would be calculated as the face amount times the discount rate times the fraction of the year the note is outstanding ($700,000 × 12% × 6/12 = $42,000). Notice, though, that the amount borrowed under this arrangement is only $658,000. This causes the </a:t>
            </a:r>
            <a:r>
              <a:rPr lang="en-US" sz="1200" b="0" i="1" u="none" strike="noStrike" kern="1200" baseline="0" dirty="0">
                <a:solidFill>
                  <a:schemeClr val="tx1"/>
                </a:solidFill>
                <a:latin typeface="+mn-lt"/>
                <a:ea typeface="+mn-ea"/>
                <a:cs typeface="+mn-cs"/>
              </a:rPr>
              <a:t>effective </a:t>
            </a:r>
            <a:r>
              <a:rPr lang="en-US" sz="1200" b="0" i="0" u="none" strike="noStrike" kern="1200" baseline="0" dirty="0">
                <a:solidFill>
                  <a:schemeClr val="tx1"/>
                </a:solidFill>
                <a:latin typeface="+mn-lt"/>
                <a:ea typeface="+mn-ea"/>
                <a:cs typeface="+mn-cs"/>
              </a:rPr>
              <a:t>interest rate to be higher than the 12% stated rate: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$42,000 Interest for 6 months/$658,000 Amount borrowed = 6.38% Rate for 6 months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To annualize: 6.38% × 12⁄6 = 12.76% Effective interest rate</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969E8D09-9492-4554-9C8F-456CB81F32A8}" type="slidenum">
              <a:rPr lang="en-US" smtClean="0"/>
              <a:t>15</a:t>
            </a:fld>
            <a:endParaRPr lang="en-US"/>
          </a:p>
        </p:txBody>
      </p:sp>
    </p:spTree>
    <p:extLst>
      <p:ext uri="{BB962C8B-B14F-4D97-AF65-F5344CB8AC3E}">
        <p14:creationId xmlns:p14="http://schemas.microsoft.com/office/powerpoint/2010/main" val="3928616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Sometimes short-term loans are </a:t>
            </a:r>
            <a:r>
              <a:rPr lang="en-US" sz="1200" b="0" i="1" u="none" strike="noStrike" kern="1200" baseline="0" dirty="0">
                <a:solidFill>
                  <a:schemeClr val="tx1"/>
                </a:solidFill>
                <a:latin typeface="+mn-lt"/>
                <a:ea typeface="+mn-ea"/>
                <a:cs typeface="+mn-cs"/>
              </a:rPr>
              <a:t>secured</a:t>
            </a:r>
            <a:r>
              <a:rPr lang="en-US" sz="1200" b="0" u="none" strike="noStrike" kern="1200" baseline="0" dirty="0">
                <a:solidFill>
                  <a:schemeClr val="tx1"/>
                </a:solidFill>
                <a:latin typeface="+mn-lt"/>
                <a:ea typeface="+mn-ea"/>
                <a:cs typeface="+mn-cs"/>
              </a:rPr>
              <a:t>,</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meaning a specified asset of the borrower is pledged as collateral or security for the loan. Although many kinds of assets can be pledged, the secured loans most frequently encountered in practice are secured by inventory or accounts receivable.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When accounts receivable serve as collateral, we refer to the arrangement as </a:t>
            </a:r>
            <a:r>
              <a:rPr lang="en-US" sz="1200" b="0" i="1" u="none" strike="noStrike" kern="1200" baseline="0" dirty="0">
                <a:solidFill>
                  <a:schemeClr val="tx1"/>
                </a:solidFill>
                <a:latin typeface="+mn-lt"/>
                <a:ea typeface="+mn-ea"/>
                <a:cs typeface="+mn-cs"/>
              </a:rPr>
              <a:t>pledging </a:t>
            </a:r>
            <a:r>
              <a:rPr lang="en-US" sz="1200" b="0" i="0" u="none" strike="noStrike" kern="1200" baseline="0" dirty="0">
                <a:solidFill>
                  <a:schemeClr val="tx1"/>
                </a:solidFill>
                <a:latin typeface="+mn-lt"/>
                <a:ea typeface="+mn-ea"/>
                <a:cs typeface="+mn-cs"/>
              </a:rPr>
              <a:t>accounts receivable. Sometimes, the receivables actually are sold outright to a finance company as a means of short-term financing. This is called </a:t>
            </a:r>
            <a:r>
              <a:rPr lang="en-US" sz="1200" b="0" i="1" u="none" strike="noStrike" kern="1200" baseline="0" dirty="0">
                <a:solidFill>
                  <a:schemeClr val="tx1"/>
                </a:solidFill>
                <a:latin typeface="+mn-lt"/>
                <a:ea typeface="+mn-ea"/>
                <a:cs typeface="+mn-cs"/>
              </a:rPr>
              <a:t>factoring </a:t>
            </a:r>
            <a:r>
              <a:rPr lang="en-US" sz="1200" b="0" i="0" u="none" strike="noStrike" kern="1200" baseline="0" dirty="0">
                <a:solidFill>
                  <a:schemeClr val="tx1"/>
                </a:solidFill>
                <a:latin typeface="+mn-lt"/>
                <a:ea typeface="+mn-ea"/>
                <a:cs typeface="+mn-cs"/>
              </a:rPr>
              <a:t>receivables.</a:t>
            </a:r>
            <a:endParaRPr lang="en-US" dirty="0"/>
          </a:p>
        </p:txBody>
      </p:sp>
      <p:sp>
        <p:nvSpPr>
          <p:cNvPr id="4" name="Slide Number Placeholder 3"/>
          <p:cNvSpPr>
            <a:spLocks noGrp="1"/>
          </p:cNvSpPr>
          <p:nvPr>
            <p:ph type="sldNum" sz="quarter" idx="5"/>
          </p:nvPr>
        </p:nvSpPr>
        <p:spPr/>
        <p:txBody>
          <a:bodyPr/>
          <a:lstStyle/>
          <a:p>
            <a:fld id="{969E8D09-9492-4554-9C8F-456CB81F32A8}" type="slidenum">
              <a:rPr lang="en-US" smtClean="0"/>
              <a:t>16</a:t>
            </a:fld>
            <a:endParaRPr lang="en-US"/>
          </a:p>
        </p:txBody>
      </p:sp>
    </p:spTree>
    <p:extLst>
      <p:ext uri="{BB962C8B-B14F-4D97-AF65-F5344CB8AC3E}">
        <p14:creationId xmlns:p14="http://schemas.microsoft.com/office/powerpoint/2010/main" val="823570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mn-lt"/>
              </a:rPr>
              <a:t>Commercial paper </a:t>
            </a:r>
            <a:r>
              <a:rPr lang="en-US" sz="1200" dirty="0">
                <a:latin typeface="+mn-lt"/>
              </a:rPr>
              <a:t>refers to unsecured notes sold in minimum denominations of $25,000 with maturities ranging from 1 to 270 days (beyond 270 days, the firm would be required to file a registration statement with the SEC). Interest often is discounted at the issuance of the note. Usually, commercial paper is issued directly to the buyer (lender) and is backed by a line of credit with a bank. This allows the interest rate to be lower than in a bank loan. Large, highly rated firms sometimes sell commercial paper to borrow funds at a lower rate.</a:t>
            </a:r>
          </a:p>
          <a:p>
            <a:endParaRPr lang="en-US" sz="1200" b="0" i="0" u="none" strike="noStrike" kern="1200" baseline="0" dirty="0">
              <a:solidFill>
                <a:schemeClr val="tx1"/>
              </a:solidFill>
              <a:latin typeface="+mn-lt"/>
              <a:ea typeface="+mn-ea"/>
              <a:cs typeface="+mn-cs"/>
            </a:endParaRPr>
          </a:p>
          <a:p>
            <a:r>
              <a:rPr lang="en-US" sz="1200" dirty="0">
                <a:effectLst/>
                <a:latin typeface="+mn-lt"/>
              </a:rPr>
              <a:t>The name commercial paper refers to the fact that a paper certificate traditionally is issued to the lender to signify the obligation, but now these transactions are handled digitally so typically no paper is used. Since commercial paper is a form of notes payable, recording its issuance and payment is exactly the same as our earlier illustration.</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969E8D09-9492-4554-9C8F-456CB81F32A8}" type="slidenum">
              <a:rPr lang="en-US" smtClean="0"/>
              <a:t>17</a:t>
            </a:fld>
            <a:endParaRPr lang="en-US"/>
          </a:p>
        </p:txBody>
      </p:sp>
    </p:spTree>
    <p:extLst>
      <p:ext uri="{BB962C8B-B14F-4D97-AF65-F5344CB8AC3E}">
        <p14:creationId xmlns:p14="http://schemas.microsoft.com/office/powerpoint/2010/main" val="2270867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Illustration 13-4 – Disclosure of Notes Secured by Notes Receivable – Deere &amp; Company</a:t>
            </a:r>
          </a:p>
          <a:p>
            <a:r>
              <a:rPr lang="en-US" sz="1200" dirty="0">
                <a:latin typeface="+mn-lt"/>
              </a:rPr>
              <a:t>This illustration describes the relation between secured notes and related assets.</a:t>
            </a:r>
          </a:p>
          <a:p>
            <a:endParaRPr lang="en-US" sz="1200" dirty="0">
              <a:latin typeface="+mn-lt"/>
            </a:endParaRPr>
          </a:p>
          <a:p>
            <a:r>
              <a:rPr lang="en-US" sz="1200" dirty="0">
                <a:latin typeface="+mn-lt"/>
              </a:rPr>
              <a:t>Illustration 13-5 </a:t>
            </a:r>
            <a:r>
              <a:rPr lang="en-US" sz="1200" b="0" i="0" u="none" strike="noStrike" baseline="0" dirty="0">
                <a:solidFill>
                  <a:srgbClr val="000000"/>
                </a:solidFill>
                <a:latin typeface="+mn-lt"/>
              </a:rPr>
              <a:t>Disclosure of Commercial Paper—Comcast Corporation </a:t>
            </a:r>
          </a:p>
          <a:p>
            <a:r>
              <a:rPr lang="en-US" sz="1200" dirty="0">
                <a:latin typeface="+mn-lt"/>
              </a:rPr>
              <a:t>This illustration includes a disclosure note from the 2022 annual report of Comcast Corporation that describes Comcast’s commercial paper program.</a:t>
            </a:r>
          </a:p>
        </p:txBody>
      </p:sp>
      <p:sp>
        <p:nvSpPr>
          <p:cNvPr id="4" name="Slide Number Placeholder 3"/>
          <p:cNvSpPr>
            <a:spLocks noGrp="1"/>
          </p:cNvSpPr>
          <p:nvPr>
            <p:ph type="sldNum" sz="quarter" idx="5"/>
          </p:nvPr>
        </p:nvSpPr>
        <p:spPr/>
        <p:txBody>
          <a:bodyPr/>
          <a:lstStyle/>
          <a:p>
            <a:fld id="{969E8D09-9492-4554-9C8F-456CB81F32A8}" type="slidenum">
              <a:rPr lang="en-US" smtClean="0"/>
              <a:t>18</a:t>
            </a:fld>
            <a:endParaRPr lang="en-US"/>
          </a:p>
        </p:txBody>
      </p:sp>
    </p:spTree>
    <p:extLst>
      <p:ext uri="{BB962C8B-B14F-4D97-AF65-F5344CB8AC3E}">
        <p14:creationId xmlns:p14="http://schemas.microsoft.com/office/powerpoint/2010/main" val="90989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Accrued expenses </a:t>
            </a:r>
            <a:r>
              <a:rPr lang="en-US" dirty="0"/>
              <a:t>represent expenses already incurred but not yet paid. These liabilities are recorded by adjusting entries at the end of the reporting period, prior to preparing financial statements. Common examples are salaries payable, income taxes payable, and interest payable. Although recorded in separate liability accounts, accrued expenses usually are combined and reported under a single caption or perhaps two accrued expense (or sometimes accrued liability) captions in the balance sheet.</a:t>
            </a:r>
          </a:p>
        </p:txBody>
      </p:sp>
      <p:sp>
        <p:nvSpPr>
          <p:cNvPr id="4" name="Slide Number Placeholder 3"/>
          <p:cNvSpPr>
            <a:spLocks noGrp="1"/>
          </p:cNvSpPr>
          <p:nvPr>
            <p:ph type="sldNum" sz="quarter" idx="5"/>
          </p:nvPr>
        </p:nvSpPr>
        <p:spPr/>
        <p:txBody>
          <a:bodyPr/>
          <a:lstStyle/>
          <a:p>
            <a:fld id="{969E8D09-9492-4554-9C8F-456CB81F32A8}" type="slidenum">
              <a:rPr lang="en-US" smtClean="0"/>
              <a:t>19</a:t>
            </a:fld>
            <a:endParaRPr lang="en-US"/>
          </a:p>
        </p:txBody>
      </p:sp>
    </p:spTree>
    <p:extLst>
      <p:ext uri="{BB962C8B-B14F-4D97-AF65-F5344CB8AC3E}">
        <p14:creationId xmlns:p14="http://schemas.microsoft.com/office/powerpoint/2010/main" val="1841686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liability</a:t>
            </a:r>
            <a:r>
              <a:rPr lang="en-US" dirty="0"/>
              <a:t> is a present obligation to transfer an economic benefit. A present obligation can have arisen from a contract or other agreement, or it can be implied from past behavior, such as a company customarily paying vacation pay to employees. The economic benefit that is transferred often is cash, but economic benefits can also be provided by transferring other assets, performing services, or forgoing receipt of economic benefits.</a:t>
            </a:r>
          </a:p>
          <a:p>
            <a:r>
              <a:rPr lang="en-US" dirty="0"/>
              <a:t>Intuitively, a liability is a debt that you owe. For example, you could pay a large debt by paying cash, by transferring title to your car, by “working it off” with labor, or by canceling a debt owed to you. The key is that you owe it and you can satisfy it in some way.</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969E8D09-9492-4554-9C8F-456CB81F32A8}" type="slidenum">
              <a:rPr lang="en-US" smtClean="0"/>
              <a:t>2</a:t>
            </a:fld>
            <a:endParaRPr lang="en-US"/>
          </a:p>
        </p:txBody>
      </p:sp>
    </p:spTree>
    <p:extLst>
      <p:ext uri="{BB962C8B-B14F-4D97-AF65-F5344CB8AC3E}">
        <p14:creationId xmlns:p14="http://schemas.microsoft.com/office/powerpoint/2010/main" val="164880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N" dirty="0"/>
              <a:t>Illustration 13–6 Note</a:t>
            </a:r>
            <a:r>
              <a:rPr lang="en-IN" baseline="0" dirty="0"/>
              <a:t> with Accrued Interest</a:t>
            </a:r>
            <a:endParaRPr lang="en-IN" dirty="0"/>
          </a:p>
          <a:p>
            <a:pPr eaLnBrk="1" hangingPunct="1"/>
            <a:endParaRPr lang="en-IN" dirty="0"/>
          </a:p>
          <a:p>
            <a:pPr eaLnBrk="1" hangingPunct="1"/>
            <a:r>
              <a:rPr lang="en-IN" dirty="0"/>
              <a:t>Accrued interest payable arises in connection with notes payable (as well as other forms of debt). As a continuation of our previous example, let’s </a:t>
            </a:r>
            <a:r>
              <a:rPr lang="en-US" dirty="0"/>
              <a:t>assume the fiscal period for Affiliated Technologies ends on June 30, two months after the six-month note is issued.</a:t>
            </a:r>
          </a:p>
          <a:p>
            <a:pPr eaLnBrk="1" hangingPunct="1"/>
            <a:endParaRPr lang="en-US" dirty="0"/>
          </a:p>
          <a:p>
            <a:r>
              <a:rPr lang="en-US" sz="1200" b="0" i="0" u="none" strike="noStrike" kern="1200" baseline="0" dirty="0">
                <a:solidFill>
                  <a:schemeClr val="tx1"/>
                </a:solidFill>
                <a:latin typeface="+mn-lt"/>
                <a:ea typeface="+mn-ea"/>
                <a:cs typeface="+mn-cs"/>
              </a:rPr>
              <a:t>The issuance of the note and accrual of interest on June 30 is shown here. At June 30, two months’ interest has accrued and is recorded to avoid misstating expenses and liabilities on the June 30 financial statements.</a:t>
            </a:r>
            <a:endParaRPr lang="en-US" dirty="0"/>
          </a:p>
        </p:txBody>
      </p:sp>
      <p:sp>
        <p:nvSpPr>
          <p:cNvPr id="4" name="Slide Number Placeholder 3"/>
          <p:cNvSpPr>
            <a:spLocks noGrp="1"/>
          </p:cNvSpPr>
          <p:nvPr>
            <p:ph type="sldNum" sz="quarter" idx="5"/>
          </p:nvPr>
        </p:nvSpPr>
        <p:spPr/>
        <p:txBody>
          <a:bodyPr/>
          <a:lstStyle/>
          <a:p>
            <a:fld id="{969E8D09-9492-4554-9C8F-456CB81F32A8}" type="slidenum">
              <a:rPr lang="en-US" smtClean="0"/>
              <a:t>20</a:t>
            </a:fld>
            <a:endParaRPr lang="en-US"/>
          </a:p>
        </p:txBody>
      </p:sp>
    </p:spTree>
    <p:extLst>
      <p:ext uri="{BB962C8B-B14F-4D97-AF65-F5344CB8AC3E}">
        <p14:creationId xmlns:p14="http://schemas.microsoft.com/office/powerpoint/2010/main" val="1597187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IN" dirty="0"/>
              <a:t>Illustration 13–6 Note</a:t>
            </a:r>
            <a:r>
              <a:rPr lang="en-IN" baseline="0" dirty="0"/>
              <a:t> with Accrued Interest (continued)</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On November 1, the company records cash payment upon maturity of the note. Notes payable is reduced with a debit entry and cash is reduced with a credit entry. Interest expense is debited</a:t>
            </a:r>
            <a:r>
              <a:rPr lang="en-US" baseline="0" dirty="0"/>
              <a:t> </a:t>
            </a:r>
            <a:r>
              <a:rPr lang="en-US" dirty="0"/>
              <a:t>for the four months after June 30, calculated as $28,000, and the interest payable recorded on June 30 is reduced with a debit entry of $14,000.</a:t>
            </a:r>
            <a:endParaRPr kumimoji="0" lang="en-IN"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5"/>
          </p:nvPr>
        </p:nvSpPr>
        <p:spPr/>
        <p:txBody>
          <a:bodyPr/>
          <a:lstStyle/>
          <a:p>
            <a:fld id="{969E8D09-9492-4554-9C8F-456CB81F32A8}" type="slidenum">
              <a:rPr lang="en-US" smtClean="0"/>
              <a:t>21</a:t>
            </a:fld>
            <a:endParaRPr lang="en-US"/>
          </a:p>
        </p:txBody>
      </p:sp>
    </p:spTree>
    <p:extLst>
      <p:ext uri="{BB962C8B-B14F-4D97-AF65-F5344CB8AC3E}">
        <p14:creationId xmlns:p14="http://schemas.microsoft.com/office/powerpoint/2010/main" val="1968815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66557"/>
          </a:xfrm>
        </p:spPr>
        <p:txBody>
          <a:bodyPr/>
          <a:lstStyle/>
          <a:p>
            <a:r>
              <a:rPr lang="en-US" sz="1000" kern="1200" baseline="0" dirty="0">
                <a:solidFill>
                  <a:schemeClr val="tx1"/>
                </a:solidFill>
                <a:latin typeface="+mn-lt"/>
                <a:ea typeface="+mn-ea"/>
                <a:cs typeface="+mn-cs"/>
              </a:rPr>
              <a:t>Illustration 13–7 Conditions for Accrual of Paid Future Absences</a:t>
            </a:r>
          </a:p>
          <a:p>
            <a:endParaRPr lang="en-US" sz="1000" kern="1200" baseline="0" dirty="0">
              <a:solidFill>
                <a:schemeClr val="tx1"/>
              </a:solidFill>
              <a:latin typeface="+mn-lt"/>
              <a:ea typeface="+mn-ea"/>
              <a:cs typeface="+mn-cs"/>
            </a:endParaRPr>
          </a:p>
          <a:p>
            <a:r>
              <a:rPr lang="en-US" sz="1000" dirty="0">
                <a:latin typeface="+mn-lt"/>
              </a:rPr>
              <a:t>Compensation for employee services can be in the form of hourly wages, salary, commissions, bonuses, stock compensation plans, and pensions. Accrued expenses arise when employees have provided services but will be paid after the financial statement date. These accrued expenses are recorded by adjusting entries at the end of the reporting period, prior to preparing financial statements</a:t>
            </a:r>
            <a:r>
              <a:rPr lang="en-US" sz="1000" b="0" i="0" u="none" strike="noStrike" kern="1200" baseline="0" dirty="0">
                <a:solidFill>
                  <a:schemeClr val="tx1"/>
                </a:solidFill>
                <a:latin typeface="+mn-lt"/>
                <a:ea typeface="+mn-ea"/>
                <a:cs typeface="+mn-cs"/>
              </a:rPr>
              <a:t>.</a:t>
            </a:r>
          </a:p>
          <a:p>
            <a:endParaRPr lang="en-US" sz="1000" b="0" i="0" u="none" strike="noStrike" kern="1200" baseline="0" dirty="0">
              <a:solidFill>
                <a:schemeClr val="tx1"/>
              </a:solidFill>
              <a:latin typeface="+mn-lt"/>
              <a:ea typeface="+mn-ea"/>
              <a:cs typeface="+mn-cs"/>
            </a:endParaRPr>
          </a:p>
          <a:p>
            <a:r>
              <a:rPr lang="en-US" sz="1000" dirty="0">
                <a:effectLst/>
                <a:latin typeface="+mn-lt"/>
              </a:rPr>
              <a:t>Suppose a firm grants two weeks of paid vacation each year to employees. Some employees take their vacations during each period in which the vacations are earned and are compensated then. Some instead accumulate those days and use them in a future period. Should the firm recognize compensation expense during the period for only those employees who actually are paid that period for their absence?</a:t>
            </a:r>
            <a:endParaRPr lang="en-US" sz="1000" b="0" i="0" u="none" strike="noStrike" kern="1200" baseline="0" dirty="0">
              <a:solidFill>
                <a:schemeClr val="tx1"/>
              </a:solidFill>
              <a:latin typeface="+mn-lt"/>
              <a:ea typeface="+mn-ea"/>
              <a:cs typeface="+mn-cs"/>
            </a:endParaRPr>
          </a:p>
          <a:p>
            <a:endParaRPr lang="en-US" sz="1000" kern="1200" baseline="0" dirty="0">
              <a:solidFill>
                <a:schemeClr val="tx1"/>
              </a:solidFill>
              <a:latin typeface="+mn-lt"/>
              <a:ea typeface="+mn-ea"/>
              <a:cs typeface="+mn-cs"/>
            </a:endParaRPr>
          </a:p>
          <a:p>
            <a:r>
              <a:rPr lang="en-US" sz="1000" b="0" i="0" u="none" strike="noStrike" kern="1200" baseline="0" dirty="0">
                <a:solidFill>
                  <a:schemeClr val="tx1"/>
                </a:solidFill>
                <a:latin typeface="+mn-lt"/>
                <a:ea typeface="+mn-ea"/>
                <a:cs typeface="+mn-cs"/>
              </a:rPr>
              <a:t>An employer should accrue an expense and the related liability for employees’ compensation for future absences (such as vacation pay) if the obligation meets </a:t>
            </a:r>
            <a:r>
              <a:rPr lang="en-US" sz="1000" b="0" i="1" u="none" strike="noStrike" kern="1200" baseline="0" dirty="0">
                <a:solidFill>
                  <a:schemeClr val="tx1"/>
                </a:solidFill>
                <a:latin typeface="+mn-lt"/>
                <a:ea typeface="+mn-ea"/>
                <a:cs typeface="+mn-cs"/>
              </a:rPr>
              <a:t>all </a:t>
            </a:r>
            <a:r>
              <a:rPr lang="en-US" sz="1000" b="0" i="0" u="none" strike="noStrike" kern="1200" baseline="0" dirty="0">
                <a:solidFill>
                  <a:schemeClr val="tx1"/>
                </a:solidFill>
                <a:latin typeface="+mn-lt"/>
                <a:ea typeface="+mn-ea"/>
                <a:cs typeface="+mn-cs"/>
              </a:rPr>
              <a:t>of the four conditions listed here:</a:t>
            </a:r>
            <a:endParaRPr lang="en-US" sz="1000" dirty="0">
              <a:latin typeface="+mn-lt"/>
            </a:endParaRPr>
          </a:p>
          <a:p>
            <a:pPr marL="228600" indent="-228600" eaLnBrk="1" hangingPunct="1">
              <a:buFont typeface="+mj-lt"/>
              <a:buAutoNum type="arabicPeriod"/>
            </a:pPr>
            <a:r>
              <a:rPr lang="en-US" sz="1000" dirty="0">
                <a:latin typeface="+mn-lt"/>
              </a:rPr>
              <a:t>The obligation is attributable to employees’ services already performed.</a:t>
            </a:r>
          </a:p>
          <a:p>
            <a:pPr marL="228600" indent="-228600" eaLnBrk="1" hangingPunct="1">
              <a:buFont typeface="+mj-lt"/>
              <a:buAutoNum type="arabicPeriod"/>
            </a:pPr>
            <a:r>
              <a:rPr lang="en-US" sz="1000" dirty="0">
                <a:latin typeface="+mn-lt"/>
              </a:rPr>
              <a:t>The paid absence can be taken in a later year—the benefit vests (will be compensated even if employment is terminated) or the benefit can be accumulated over time.</a:t>
            </a:r>
          </a:p>
          <a:p>
            <a:pPr marL="228600" indent="-228600" eaLnBrk="1" hangingPunct="1">
              <a:buFont typeface="+mj-lt"/>
              <a:buAutoNum type="arabicPeriod"/>
            </a:pPr>
            <a:r>
              <a:rPr lang="en-US" sz="1000" dirty="0">
                <a:latin typeface="+mn-lt"/>
              </a:rPr>
              <a:t>Payment is probable.</a:t>
            </a:r>
          </a:p>
          <a:p>
            <a:pPr marL="228600" indent="-228600" eaLnBrk="1" hangingPunct="1">
              <a:buFont typeface="+mj-lt"/>
              <a:buAutoNum type="arabicPeriod"/>
            </a:pPr>
            <a:r>
              <a:rPr lang="en-US" sz="1000" dirty="0">
                <a:latin typeface="+mn-lt"/>
              </a:rPr>
              <a:t>The amount can be reasonably estimated.</a:t>
            </a:r>
          </a:p>
          <a:p>
            <a:pPr marL="228600" indent="-228600" eaLnBrk="1" hangingPunct="1">
              <a:buFont typeface="+mj-lt"/>
              <a:buAutoNum type="arabicPeriod"/>
            </a:pPr>
            <a:endParaRPr lang="en-US" sz="1000" dirty="0">
              <a:latin typeface="+mn-lt"/>
            </a:endParaRPr>
          </a:p>
          <a:p>
            <a:pPr marL="0" indent="0" eaLnBrk="1" hangingPunct="1">
              <a:buFont typeface="+mj-lt"/>
              <a:buNone/>
            </a:pPr>
            <a:r>
              <a:rPr lang="en-US" sz="1000" dirty="0">
                <a:latin typeface="+mn-lt"/>
              </a:rPr>
              <a:t>If these conditions are met, the employer clearly has a liability (a present obligation to transfer an economic benefit). </a:t>
            </a:r>
            <a:r>
              <a:rPr lang="en-US" sz="1000" dirty="0">
                <a:effectLst/>
                <a:latin typeface="+mn-lt"/>
              </a:rPr>
              <a:t>Also, these conditions are consistent with the requirement that we accrue loss contingencies only when the obligation is both (a) probable and (b) can be reasonably estimated.</a:t>
            </a:r>
            <a:endParaRPr lang="en-US" sz="1000" dirty="0">
              <a:latin typeface="+mn-lt"/>
            </a:endParaRPr>
          </a:p>
        </p:txBody>
      </p:sp>
      <p:sp>
        <p:nvSpPr>
          <p:cNvPr id="4" name="Slide Number Placeholder 3"/>
          <p:cNvSpPr>
            <a:spLocks noGrp="1"/>
          </p:cNvSpPr>
          <p:nvPr>
            <p:ph type="sldNum" sz="quarter" idx="5"/>
          </p:nvPr>
        </p:nvSpPr>
        <p:spPr/>
        <p:txBody>
          <a:bodyPr/>
          <a:lstStyle/>
          <a:p>
            <a:fld id="{969E8D09-9492-4554-9C8F-456CB81F32A8}" type="slidenum">
              <a:rPr lang="en-US" smtClean="0"/>
              <a:t>22</a:t>
            </a:fld>
            <a:endParaRPr lang="en-US"/>
          </a:p>
        </p:txBody>
      </p:sp>
    </p:spTree>
    <p:extLst>
      <p:ext uri="{BB962C8B-B14F-4D97-AF65-F5344CB8AC3E}">
        <p14:creationId xmlns:p14="http://schemas.microsoft.com/office/powerpoint/2010/main" val="685862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Illustration 13–8 Paid Future Absences</a:t>
            </a:r>
            <a:endParaRPr lang="en-US" dirty="0"/>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Here’s an example of accounting for paid future absences. </a:t>
            </a:r>
            <a:r>
              <a:rPr lang="en-US" dirty="0"/>
              <a:t>The liability for paid absences usually is accrued at the existing wage rate rather than at a rate estimated to be in effect when absences occur. So, if wage rates have risen, the difference between the accrual and the amount paid increases compensation expense in the year in which the absences occur.</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969E8D09-9492-4554-9C8F-456CB81F32A8}" type="slidenum">
              <a:rPr lang="en-US" smtClean="0"/>
              <a:t>23</a:t>
            </a:fld>
            <a:endParaRPr lang="en-US"/>
          </a:p>
        </p:txBody>
      </p:sp>
    </p:spTree>
    <p:extLst>
      <p:ext uri="{BB962C8B-B14F-4D97-AF65-F5344CB8AC3E}">
        <p14:creationId xmlns:p14="http://schemas.microsoft.com/office/powerpoint/2010/main" val="2306918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275" rtl="0" eaLnBrk="1" fontAlgn="base" latinLnBrk="0" hangingPunct="1">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Illustration 13–8 Paid Future Absences (continued)</a:t>
            </a:r>
            <a:endParaRPr lang="en-US" dirty="0"/>
          </a:p>
          <a:p>
            <a:pPr defTabSz="930275" eaLnBrk="1" hangingPunct="1"/>
            <a:endParaRPr lang="en-US" dirty="0"/>
          </a:p>
          <a:p>
            <a:pPr defTabSz="930275" eaLnBrk="1" hangingPunct="1"/>
            <a:r>
              <a:rPr lang="en-US" dirty="0"/>
              <a:t>The salaries expense for employees who took vacations in 2027 is calculated at the existing wage rate of $600. This expense for 2,500 employees for 2 weeks and 2,000 employees for 1 week totals $4,200,000.</a:t>
            </a:r>
          </a:p>
          <a:p>
            <a:pPr defTabSz="930275" eaLnBrk="1" hangingPunct="1"/>
            <a:endParaRPr lang="en-US" dirty="0"/>
          </a:p>
          <a:p>
            <a:pPr defTabSz="930275" eaLnBrk="1" hangingPunct="1"/>
            <a:r>
              <a:rPr lang="en-US" dirty="0"/>
              <a:t>The amount of compensation expense to be accrued on December 31, 2027, is calculated as the total carryover of 9,000 weeks times the wage rate of $600, which equals $5,400,000. It is recorded as a liability towards compensated future absences.</a:t>
            </a:r>
          </a:p>
          <a:p>
            <a:pPr defTabSz="930275" eaLnBrk="1" hangingPunct="1"/>
            <a:endParaRPr lang="en-US" dirty="0"/>
          </a:p>
          <a:p>
            <a:pPr defTabSz="930275" eaLnBrk="1" hangingPunct="1"/>
            <a:r>
              <a:rPr lang="en-US" sz="1200" b="0" i="0" u="none" strike="noStrike" kern="1200" baseline="0" dirty="0">
                <a:solidFill>
                  <a:schemeClr val="tx1"/>
                </a:solidFill>
                <a:latin typeface="+mn-lt"/>
                <a:ea typeface="+mn-ea"/>
                <a:cs typeface="+mn-cs"/>
              </a:rPr>
              <a:t>The liability for paid absences usually is accrued at the existing wage rate rather than at a rate estimated to be in effect when absences occur. So, if wage rates have risen, the difference between the accrual and the amount paid increases compensation expense that year. This situation is demonstrated here, in which vacation time carried over from 2027 is taken in 2028 and the actual amount paid to employees is $5,700,000.</a:t>
            </a:r>
            <a:endParaRPr lang="en-US" dirty="0"/>
          </a:p>
        </p:txBody>
      </p:sp>
      <p:sp>
        <p:nvSpPr>
          <p:cNvPr id="4" name="Slide Number Placeholder 3"/>
          <p:cNvSpPr>
            <a:spLocks noGrp="1"/>
          </p:cNvSpPr>
          <p:nvPr>
            <p:ph type="sldNum" sz="quarter" idx="5"/>
          </p:nvPr>
        </p:nvSpPr>
        <p:spPr/>
        <p:txBody>
          <a:bodyPr/>
          <a:lstStyle/>
          <a:p>
            <a:fld id="{969E8D09-9492-4554-9C8F-456CB81F32A8}" type="slidenum">
              <a:rPr lang="en-US" smtClean="0"/>
              <a:t>24</a:t>
            </a:fld>
            <a:endParaRPr lang="en-US"/>
          </a:p>
        </p:txBody>
      </p:sp>
    </p:spTree>
    <p:extLst>
      <p:ext uri="{BB962C8B-B14F-4D97-AF65-F5344CB8AC3E}">
        <p14:creationId xmlns:p14="http://schemas.microsoft.com/office/powerpoint/2010/main" val="3024538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compensation packages include </a:t>
            </a:r>
            <a:r>
              <a:rPr lang="en-US" b="1" dirty="0"/>
              <a:t>annual bonuses </a:t>
            </a:r>
            <a:r>
              <a:rPr lang="en-US" dirty="0"/>
              <a:t>tied to performance objectives designed to provide incentives to executives. Bonuses are compensation expense of the period in which they are earned, so unpaid bonuses are accrued as a liability at year-end.</a:t>
            </a:r>
          </a:p>
          <a:p>
            <a:endParaRPr lang="en-US" dirty="0"/>
          </a:p>
          <a:p>
            <a:r>
              <a:rPr lang="en-US" dirty="0"/>
              <a:t>The most common performance measures are earnings per share, net income, and operating income, each being used by about a quarter of firms having bonus plans. Nonfinancial performance measures, such as customer satisfaction and product or service quality, also are used. For employees, bonuses unfortunately may take the place of annual raises. This allows a company to increase employee pay without permanently locking in the increases in salaries.</a:t>
            </a:r>
          </a:p>
        </p:txBody>
      </p:sp>
      <p:sp>
        <p:nvSpPr>
          <p:cNvPr id="4" name="Slide Number Placeholder 3"/>
          <p:cNvSpPr>
            <a:spLocks noGrp="1"/>
          </p:cNvSpPr>
          <p:nvPr>
            <p:ph type="sldNum" sz="quarter" idx="5"/>
          </p:nvPr>
        </p:nvSpPr>
        <p:spPr/>
        <p:txBody>
          <a:bodyPr/>
          <a:lstStyle/>
          <a:p>
            <a:fld id="{969E8D09-9492-4554-9C8F-456CB81F32A8}" type="slidenum">
              <a:rPr lang="en-US" smtClean="0"/>
              <a:t>25</a:t>
            </a:fld>
            <a:endParaRPr lang="en-US"/>
          </a:p>
        </p:txBody>
      </p:sp>
    </p:spTree>
    <p:extLst>
      <p:ext uri="{BB962C8B-B14F-4D97-AF65-F5344CB8AC3E}">
        <p14:creationId xmlns:p14="http://schemas.microsoft.com/office/powerpoint/2010/main" val="3762934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Deposits and advances from customers, as well as collections for third parties, present situations where liabilities are created to either make payments or provide goods or services in the future.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Collecting cash from a customer as a refundable deposit or as an advance payment for products or services creates a liability to return the deposit or to supply the products or services.</a:t>
            </a:r>
          </a:p>
        </p:txBody>
      </p:sp>
      <p:sp>
        <p:nvSpPr>
          <p:cNvPr id="4" name="Slide Number Placeholder 3"/>
          <p:cNvSpPr>
            <a:spLocks noGrp="1"/>
          </p:cNvSpPr>
          <p:nvPr>
            <p:ph type="sldNum" sz="quarter" idx="5"/>
          </p:nvPr>
        </p:nvSpPr>
        <p:spPr/>
        <p:txBody>
          <a:bodyPr/>
          <a:lstStyle/>
          <a:p>
            <a:fld id="{969E8D09-9492-4554-9C8F-456CB81F32A8}" type="slidenum">
              <a:rPr lang="en-US" smtClean="0"/>
              <a:t>26</a:t>
            </a:fld>
            <a:endParaRPr lang="en-US"/>
          </a:p>
        </p:txBody>
      </p:sp>
    </p:spTree>
    <p:extLst>
      <p:ext uri="{BB962C8B-B14F-4D97-AF65-F5344CB8AC3E}">
        <p14:creationId xmlns:p14="http://schemas.microsoft.com/office/powerpoint/2010/main" val="3832475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Illustration 13–9 Refundable Deposits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some businesses it’s typical to require customers to pay cash as a deposit that will be refunded when a specified event occurs. You probably have encountered such situations. When apartments are rented, security or damage deposits often are collected. Utility companies frequently collect deposits when service is begun. Similarly, deposits sometimes are required on returnable containers, to be refunded when the containers are returned. That situation is demonstrated in the example above.</a:t>
            </a:r>
          </a:p>
        </p:txBody>
      </p:sp>
      <p:sp>
        <p:nvSpPr>
          <p:cNvPr id="4" name="Slide Number Placeholder 3"/>
          <p:cNvSpPr>
            <a:spLocks noGrp="1"/>
          </p:cNvSpPr>
          <p:nvPr>
            <p:ph type="sldNum" sz="quarter" idx="5"/>
          </p:nvPr>
        </p:nvSpPr>
        <p:spPr/>
        <p:txBody>
          <a:bodyPr/>
          <a:lstStyle/>
          <a:p>
            <a:fld id="{969E8D09-9492-4554-9C8F-456CB81F32A8}" type="slidenum">
              <a:rPr lang="en-US" smtClean="0"/>
              <a:t>27</a:t>
            </a:fld>
            <a:endParaRPr lang="en-US"/>
          </a:p>
        </p:txBody>
      </p:sp>
    </p:spTree>
    <p:extLst>
      <p:ext uri="{BB962C8B-B14F-4D97-AF65-F5344CB8AC3E}">
        <p14:creationId xmlns:p14="http://schemas.microsoft.com/office/powerpoint/2010/main" val="2038689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275" rtl="0" eaLnBrk="1" fontAlgn="base" latinLnBrk="0" hangingPunct="1">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Illustration 13–9 Refundable Deposits (continued)</a:t>
            </a:r>
          </a:p>
          <a:p>
            <a:pPr defTabSz="930275" eaLnBrk="1" hangingPunct="1"/>
            <a:endParaRPr lang="en-IN" dirty="0"/>
          </a:p>
          <a:p>
            <a:pPr defTabSz="930275" eaLnBrk="1" hangingPunct="1"/>
            <a:r>
              <a:rPr lang="en-IN" dirty="0"/>
              <a:t>When 90% of the containers are returned within the allotted time, the previously collected deposit amount is refunded. The liability recorded earlier for the refund is reduced by 90% of the refundable amount, which is $270,000. This is</a:t>
            </a:r>
            <a:r>
              <a:rPr lang="en-IN" baseline="0" dirty="0"/>
              <a:t> </a:t>
            </a:r>
            <a:r>
              <a:rPr lang="en-IN" dirty="0"/>
              <a:t>recorded as a debit to the Liability account and credit to Cash for $270,000.</a:t>
            </a:r>
          </a:p>
          <a:p>
            <a:pPr defTabSz="930275" eaLnBrk="1" hangingPunct="1"/>
            <a:endParaRPr lang="en-IN" dirty="0"/>
          </a:p>
          <a:p>
            <a:pPr marL="0" marR="0" lvl="0" indent="0" algn="l" defTabSz="930275" rtl="0" eaLnBrk="1" fontAlgn="base" latinLnBrk="0" hangingPunct="1">
              <a:lnSpc>
                <a:spcPct val="100000"/>
              </a:lnSpc>
              <a:spcBef>
                <a:spcPct val="30000"/>
              </a:spcBef>
              <a:spcAft>
                <a:spcPct val="0"/>
              </a:spcAft>
              <a:buClrTx/>
              <a:buSzTx/>
              <a:buFontTx/>
              <a:buNone/>
              <a:tabLst/>
              <a:defRPr/>
            </a:pPr>
            <a:r>
              <a:rPr lang="en-IN" dirty="0"/>
              <a:t>Note that 10% of the customers did not return the containers. Consequently, revenue is credited for the remaining amount,</a:t>
            </a:r>
            <a:r>
              <a:rPr lang="en-IN" baseline="0" dirty="0"/>
              <a:t> </a:t>
            </a:r>
            <a:r>
              <a:rPr lang="en-IN" dirty="0"/>
              <a:t>which equals $30,000.</a:t>
            </a:r>
          </a:p>
          <a:p>
            <a:pPr marL="0" marR="0" lvl="0" indent="0" algn="l" defTabSz="930275" rtl="0" eaLnBrk="1" fontAlgn="base" latinLnBrk="0" hangingPunct="1">
              <a:lnSpc>
                <a:spcPct val="100000"/>
              </a:lnSpc>
              <a:spcBef>
                <a:spcPct val="30000"/>
              </a:spcBef>
              <a:spcAft>
                <a:spcPct val="0"/>
              </a:spcAft>
              <a:buClrTx/>
              <a:buSzTx/>
              <a:buFontTx/>
              <a:buNone/>
              <a:tabLst/>
              <a:defRPr/>
            </a:pPr>
            <a:endParaRPr lang="en-IN" dirty="0"/>
          </a:p>
          <a:p>
            <a:pPr marL="0" marR="0" lvl="0" indent="0" algn="l" defTabSz="930275" rtl="0" eaLnBrk="1" fontAlgn="base" latinLnBrk="0" hangingPunct="1">
              <a:lnSpc>
                <a:spcPct val="100000"/>
              </a:lnSpc>
              <a:spcBef>
                <a:spcPct val="30000"/>
              </a:spcBef>
              <a:spcAft>
                <a:spcPct val="0"/>
              </a:spcAft>
              <a:buClrTx/>
              <a:buSzTx/>
              <a:buFontTx/>
              <a:buNone/>
              <a:tabLst/>
              <a:defRPr/>
            </a:pPr>
            <a:r>
              <a:rPr lang="en-IN" dirty="0"/>
              <a:t>As the deposits were charged twice the actual cost of containers, cost of goods sold is debited for the cost of $15,000, and inventory is decreased for the containers not returned.</a:t>
            </a:r>
            <a:endParaRPr lang="en-US" dirty="0"/>
          </a:p>
        </p:txBody>
      </p:sp>
      <p:sp>
        <p:nvSpPr>
          <p:cNvPr id="4" name="Slide Number Placeholder 3"/>
          <p:cNvSpPr>
            <a:spLocks noGrp="1"/>
          </p:cNvSpPr>
          <p:nvPr>
            <p:ph type="sldNum" sz="quarter" idx="5"/>
          </p:nvPr>
        </p:nvSpPr>
        <p:spPr/>
        <p:txBody>
          <a:bodyPr/>
          <a:lstStyle/>
          <a:p>
            <a:fld id="{969E8D09-9492-4554-9C8F-456CB81F32A8}" type="slidenum">
              <a:rPr lang="en-US" smtClean="0"/>
              <a:t>28</a:t>
            </a:fld>
            <a:endParaRPr lang="en-US"/>
          </a:p>
        </p:txBody>
      </p:sp>
    </p:spTree>
    <p:extLst>
      <p:ext uri="{BB962C8B-B14F-4D97-AF65-F5344CB8AC3E}">
        <p14:creationId xmlns:p14="http://schemas.microsoft.com/office/powerpoint/2010/main" val="1002306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times, businesses require advance payments from customers that will be applied to the purchase price when goods are delivered or services provided. Gift certificates, magazine subscriptions, layaway deposits, special order deposits, and airline tickets are examples. These customer advances, also called </a:t>
            </a:r>
            <a:r>
              <a:rPr lang="en-US" sz="1200" b="0" i="1" u="none" strike="noStrike" kern="1200" baseline="0" dirty="0">
                <a:solidFill>
                  <a:schemeClr val="tx1"/>
                </a:solidFill>
                <a:latin typeface="+mn-lt"/>
                <a:ea typeface="+mn-ea"/>
                <a:cs typeface="+mn-cs"/>
              </a:rPr>
              <a:t>deferred revenue </a:t>
            </a:r>
            <a:r>
              <a:rPr lang="en-US" sz="1200" b="0" i="0" u="none" strike="noStrike" kern="1200" baseline="0" dirty="0">
                <a:solidFill>
                  <a:schemeClr val="tx1"/>
                </a:solidFill>
                <a:latin typeface="+mn-lt"/>
                <a:ea typeface="+mn-ea"/>
                <a:cs typeface="+mn-cs"/>
              </a:rPr>
              <a:t>or </a:t>
            </a:r>
            <a:r>
              <a:rPr lang="en-US" sz="1200" b="0" i="1" u="none" strike="noStrike" kern="1200" baseline="0" dirty="0">
                <a:solidFill>
                  <a:schemeClr val="tx1"/>
                </a:solidFill>
                <a:latin typeface="+mn-lt"/>
                <a:ea typeface="+mn-ea"/>
                <a:cs typeface="+mn-cs"/>
              </a:rPr>
              <a:t>unearned revenue</a:t>
            </a:r>
            <a:r>
              <a:rPr lang="en-US" sz="1200" b="0" u="none" strike="noStrike" kern="1200" baseline="0" dirty="0">
                <a:solidFill>
                  <a:schemeClr val="tx1"/>
                </a:solidFill>
                <a:latin typeface="+mn-lt"/>
                <a:ea typeface="+mn-ea"/>
                <a:cs typeface="+mn-cs"/>
              </a:rPr>
              <a:t>,</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represent liabilities until the related product or service is provided.</a:t>
            </a:r>
            <a:endParaRPr lang="en-US" dirty="0"/>
          </a:p>
        </p:txBody>
      </p:sp>
      <p:sp>
        <p:nvSpPr>
          <p:cNvPr id="4" name="Slide Number Placeholder 3"/>
          <p:cNvSpPr>
            <a:spLocks noGrp="1"/>
          </p:cNvSpPr>
          <p:nvPr>
            <p:ph type="sldNum" sz="quarter" idx="5"/>
          </p:nvPr>
        </p:nvSpPr>
        <p:spPr/>
        <p:txBody>
          <a:bodyPr/>
          <a:lstStyle/>
          <a:p>
            <a:fld id="{969E8D09-9492-4554-9C8F-456CB81F32A8}" type="slidenum">
              <a:rPr lang="en-US" smtClean="0"/>
              <a:t>29</a:t>
            </a:fld>
            <a:endParaRPr lang="en-US"/>
          </a:p>
        </p:txBody>
      </p:sp>
    </p:spTree>
    <p:extLst>
      <p:ext uri="{BB962C8B-B14F-4D97-AF65-F5344CB8AC3E}">
        <p14:creationId xmlns:p14="http://schemas.microsoft.com/office/powerpoint/2010/main" val="1626082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current liability </a:t>
            </a:r>
            <a:r>
              <a:rPr lang="en-US" dirty="0"/>
              <a:t>is often characterized as an obligation that is payable within one year from the balance sheet date or within the firm’s operating cycle, whichever is longer. This general definition usually applies. However, a more discriminating definition identifies current liabilities as those expected to be satisfied with </a:t>
            </a:r>
            <a:r>
              <a:rPr lang="en-US" i="1" dirty="0"/>
              <a:t>current assets </a:t>
            </a:r>
            <a:r>
              <a:rPr lang="en-US" dirty="0"/>
              <a:t>or by the creation of other </a:t>
            </a:r>
            <a:r>
              <a:rPr lang="en-US" i="1" dirty="0"/>
              <a:t>current liabilities</a:t>
            </a:r>
            <a:r>
              <a:rPr lang="en-US" dirty="0"/>
              <a:t>.</a:t>
            </a:r>
          </a:p>
          <a:p>
            <a:endParaRPr lang="en-US" dirty="0"/>
          </a:p>
          <a:p>
            <a:r>
              <a:rPr lang="en-US" dirty="0"/>
              <a:t>Classifying liabilities as either current or long-term helps investors and creditors assess the risk that the liabilities will require expenditure of cash or other assets in the near term. Is the due date years in the future, so the business doesn’t need to pay soon and can spend its cash for other purposes without risking default? Or, will payment require the use of current assets and reduce the amount of liquid funds available for other uses? If near-term payment is required, are sufficient liquid funds available to make necessary payments of liabilities in addition to meeting current operating needs, or must additional funds be obtained by raising capital? The answers to these questions can have significant implications.</a:t>
            </a:r>
          </a:p>
        </p:txBody>
      </p:sp>
      <p:sp>
        <p:nvSpPr>
          <p:cNvPr id="4" name="Slide Number Placeholder 3"/>
          <p:cNvSpPr>
            <a:spLocks noGrp="1"/>
          </p:cNvSpPr>
          <p:nvPr>
            <p:ph type="sldNum" sz="quarter" idx="5"/>
          </p:nvPr>
        </p:nvSpPr>
        <p:spPr/>
        <p:txBody>
          <a:bodyPr/>
          <a:lstStyle/>
          <a:p>
            <a:fld id="{969E8D09-9492-4554-9C8F-456CB81F32A8}" type="slidenum">
              <a:rPr lang="en-US" smtClean="0"/>
              <a:t>3</a:t>
            </a:fld>
            <a:endParaRPr lang="en-US"/>
          </a:p>
        </p:txBody>
      </p:sp>
    </p:spTree>
    <p:extLst>
      <p:ext uri="{BB962C8B-B14F-4D97-AF65-F5344CB8AC3E}">
        <p14:creationId xmlns:p14="http://schemas.microsoft.com/office/powerpoint/2010/main" val="13006201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mn-ea"/>
                <a:cs typeface="+mn-cs"/>
              </a:rPr>
              <a:t>Illustration 13–10 Customer Advance</a:t>
            </a:r>
          </a:p>
          <a:p>
            <a:endParaRPr lang="en-US" sz="1200" kern="1200" baseline="0" dirty="0">
              <a:solidFill>
                <a:schemeClr val="tx1"/>
              </a:solidFill>
              <a:latin typeface="+mn-lt"/>
              <a:ea typeface="+mn-ea"/>
              <a:cs typeface="+mn-cs"/>
            </a:endParaRPr>
          </a:p>
          <a:p>
            <a:r>
              <a:rPr lang="en-US" dirty="0"/>
              <a:t>This illustration highlights that deferred revenue gets reduced when the revenue associated with the advance has been recognized, either because the seller has delivered the goods or services as promised or because the buyer has forfeited the advance payment (for example, not redeeming a gift certificate before it expires). Less often, deferred revenue is reduced when an advance payment is returned by the seller to the buyer because the seller didn’t deliver the goods or services as promised</a:t>
            </a:r>
            <a:r>
              <a:rPr lang="en-US" sz="1200" kern="1200" baseline="0" dirty="0">
                <a:solidFill>
                  <a:schemeClr val="tx1"/>
                </a:solidFill>
                <a:latin typeface="+mn-lt"/>
                <a:ea typeface="+mn-ea"/>
                <a:cs typeface="+mn-cs"/>
              </a:rPr>
              <a:t>.</a:t>
            </a:r>
          </a:p>
          <a:p>
            <a:endParaRPr lang="en-US" sz="1200" kern="1200" baseline="0" dirty="0">
              <a:solidFill>
                <a:schemeClr val="tx1"/>
              </a:solidFill>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Note that </a:t>
            </a:r>
            <a:r>
              <a:rPr lang="en-IN" dirty="0"/>
              <a:t>at December 31, the average subscription was one-fourth expired. Thus, the seller has performed one-fourth of its obligation to deliver a</a:t>
            </a:r>
            <a:r>
              <a:rPr lang="en-IN" baseline="0" dirty="0"/>
              <a:t> year’s worth of magazines and should recognize subscription revenue for that amount. </a:t>
            </a:r>
            <a:r>
              <a:rPr lang="en-US" dirty="0"/>
              <a:t>Deferred subscription revenue is reduced with a debit entry by one-fourth, or $5 million, and revenue is recorded with a credit to subscription revenue.</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5"/>
          </p:nvPr>
        </p:nvSpPr>
        <p:spPr/>
        <p:txBody>
          <a:bodyPr/>
          <a:lstStyle/>
          <a:p>
            <a:fld id="{969E8D09-9492-4554-9C8F-456CB81F32A8}" type="slidenum">
              <a:rPr lang="en-US" smtClean="0"/>
              <a:t>30</a:t>
            </a:fld>
            <a:endParaRPr lang="en-US"/>
          </a:p>
        </p:txBody>
      </p:sp>
    </p:spTree>
    <p:extLst>
      <p:ext uri="{BB962C8B-B14F-4D97-AF65-F5344CB8AC3E}">
        <p14:creationId xmlns:p14="http://schemas.microsoft.com/office/powerpoint/2010/main" val="2447022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mn-ea"/>
                <a:cs typeface="+mn-cs"/>
              </a:rPr>
              <a:t>Gift cards or gift certificates are particularly common forms of advanced payments. When a company sells a gift card, it initially records the cash received as deferred revenue, and then recognizes revenue either when the gift card is redeemed or when the probability of redemption is viewed as remote (called </a:t>
            </a:r>
            <a:r>
              <a:rPr lang="en-US" sz="1200" i="1" kern="1200" baseline="0" dirty="0">
                <a:solidFill>
                  <a:schemeClr val="tx1"/>
                </a:solidFill>
                <a:latin typeface="+mn-lt"/>
                <a:ea typeface="+mn-ea"/>
                <a:cs typeface="+mn-cs"/>
              </a:rPr>
              <a:t>gift card breakage</a:t>
            </a:r>
            <a:r>
              <a:rPr lang="en-US" sz="1200" kern="1200" baseline="0" dirty="0">
                <a:solidFill>
                  <a:schemeClr val="tx1"/>
                </a:solidFill>
                <a:latin typeface="+mn-lt"/>
                <a:ea typeface="+mn-ea"/>
                <a:cs typeface="+mn-cs"/>
              </a:rPr>
              <a:t>, and based on expiration or the company’s experience).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Liabilities for deferred revenue associated with gift cards are classified as current or long-term depending on when the obligation is expected to be satisfied.</a:t>
            </a:r>
            <a:endParaRPr lang="en-US" dirty="0"/>
          </a:p>
        </p:txBody>
      </p:sp>
      <p:sp>
        <p:nvSpPr>
          <p:cNvPr id="4" name="Slide Number Placeholder 3"/>
          <p:cNvSpPr>
            <a:spLocks noGrp="1"/>
          </p:cNvSpPr>
          <p:nvPr>
            <p:ph type="sldNum" sz="quarter" idx="5"/>
          </p:nvPr>
        </p:nvSpPr>
        <p:spPr/>
        <p:txBody>
          <a:bodyPr/>
          <a:lstStyle/>
          <a:p>
            <a:fld id="{969E8D09-9492-4554-9C8F-456CB81F32A8}" type="slidenum">
              <a:rPr lang="en-US" smtClean="0"/>
              <a:t>31</a:t>
            </a:fld>
            <a:endParaRPr lang="en-US"/>
          </a:p>
        </p:txBody>
      </p:sp>
    </p:spTree>
    <p:extLst>
      <p:ext uri="{BB962C8B-B14F-4D97-AF65-F5344CB8AC3E}">
        <p14:creationId xmlns:p14="http://schemas.microsoft.com/office/powerpoint/2010/main" val="1464343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N" dirty="0"/>
              <a:t>Illustration 13–11 Accounting</a:t>
            </a:r>
            <a:r>
              <a:rPr lang="en-IN" baseline="0" dirty="0"/>
              <a:t> for Gift Cards</a:t>
            </a:r>
            <a:endParaRPr lang="en-IN" dirty="0"/>
          </a:p>
          <a:p>
            <a:pPr eaLnBrk="1" hangingPunct="1"/>
            <a:endParaRPr lang="en-IN" dirty="0"/>
          </a:p>
          <a:p>
            <a:pPr eaLnBrk="1" hangingPunct="1"/>
            <a:r>
              <a:rPr lang="en-IN" dirty="0"/>
              <a:t>During May 2027, Great Buy, Inc. sold $2 million of gift cards. To record this transaction, cash is debited and deferred gift card revenue is credited for $2 million.</a:t>
            </a:r>
          </a:p>
          <a:p>
            <a:pPr eaLnBrk="1" hangingPunct="1"/>
            <a:endParaRPr lang="en-IN" dirty="0"/>
          </a:p>
          <a:p>
            <a:pPr eaLnBrk="1" hangingPunct="1"/>
            <a:r>
              <a:rPr lang="en-IN" dirty="0"/>
              <a:t>Also during May, $1.5 million of gift cards sold in prior periods were redeemed by customers. Thus, we debit the deferred revenue account while crediting revenue for $1.5 million.</a:t>
            </a:r>
            <a:endParaRPr lang="en-IN" baseline="0" dirty="0"/>
          </a:p>
          <a:p>
            <a:pPr eaLnBrk="1" hangingPunct="1"/>
            <a:endParaRPr lang="en-IN" baseline="0" dirty="0"/>
          </a:p>
          <a:p>
            <a:pPr eaLnBrk="1" hangingPunct="1"/>
            <a:r>
              <a:rPr lang="en-IN" baseline="0" dirty="0"/>
              <a:t>Finally</a:t>
            </a:r>
            <a:r>
              <a:rPr lang="en-IN" dirty="0"/>
              <a:t>, $1 million of gift cards sold in prior periods expired unused. This further decreases the deferred revenue by $1 million and increases revenue by the same amount.</a:t>
            </a:r>
          </a:p>
        </p:txBody>
      </p:sp>
      <p:sp>
        <p:nvSpPr>
          <p:cNvPr id="4" name="Slide Number Placeholder 3"/>
          <p:cNvSpPr>
            <a:spLocks noGrp="1"/>
          </p:cNvSpPr>
          <p:nvPr>
            <p:ph type="sldNum" sz="quarter" idx="5"/>
          </p:nvPr>
        </p:nvSpPr>
        <p:spPr/>
        <p:txBody>
          <a:bodyPr/>
          <a:lstStyle/>
          <a:p>
            <a:fld id="{969E8D09-9492-4554-9C8F-456CB81F32A8}" type="slidenum">
              <a:rPr lang="en-US" smtClean="0"/>
              <a:t>32</a:t>
            </a:fld>
            <a:endParaRPr lang="en-US"/>
          </a:p>
        </p:txBody>
      </p:sp>
    </p:spTree>
    <p:extLst>
      <p:ext uri="{BB962C8B-B14F-4D97-AF65-F5344CB8AC3E}">
        <p14:creationId xmlns:p14="http://schemas.microsoft.com/office/powerpoint/2010/main" val="37647562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Companies often make collections for third parties from customers or from employees and periodically remit these amounts to the appropriate governmental (or other) units. Amounts collected this way represent liabilities until remitted</a:t>
            </a:r>
            <a:r>
              <a:rPr lang="en-IN" dirty="0"/>
              <a:t>.</a:t>
            </a:r>
            <a:endParaRPr lang="en-IN" baseline="0" dirty="0"/>
          </a:p>
          <a:p>
            <a:endParaRPr lang="en-IN" sz="1200" kern="1200" baseline="0" dirty="0">
              <a:solidFill>
                <a:schemeClr val="tx1"/>
              </a:solidFill>
              <a:latin typeface="+mn-lt"/>
              <a:ea typeface="+mn-ea"/>
              <a:cs typeface="+mn-cs"/>
            </a:endParaRPr>
          </a:p>
          <a:p>
            <a:r>
              <a:rPr lang="en-US" dirty="0"/>
              <a:t>Payroll-related deductions such as withholding taxes, Social Security taxes, employee insurance, employee contributions to retirement plans, and union dues create current liabilities until the amounts collected are paid to appropriate parties</a:t>
            </a:r>
            <a:r>
              <a:rPr lang="en-US" sz="1200"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969E8D09-9492-4554-9C8F-456CB81F32A8}" type="slidenum">
              <a:rPr lang="en-US" smtClean="0"/>
              <a:t>33</a:t>
            </a:fld>
            <a:endParaRPr lang="en-US"/>
          </a:p>
        </p:txBody>
      </p:sp>
    </p:spTree>
    <p:extLst>
      <p:ext uri="{BB962C8B-B14F-4D97-AF65-F5344CB8AC3E}">
        <p14:creationId xmlns:p14="http://schemas.microsoft.com/office/powerpoint/2010/main" val="2375216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 example of collections</a:t>
            </a:r>
            <a:r>
              <a:rPr lang="en-IN" baseline="0" dirty="0"/>
              <a:t> for third parties is sales tax. A</a:t>
            </a:r>
            <a:r>
              <a:rPr lang="en-US" sz="1200" kern="1200" baseline="0" dirty="0" err="1">
                <a:solidFill>
                  <a:schemeClr val="tx1"/>
                </a:solidFill>
                <a:latin typeface="+mn-lt"/>
                <a:ea typeface="+mn-ea"/>
                <a:cs typeface="+mn-cs"/>
              </a:rPr>
              <a:t>ssume</a:t>
            </a:r>
            <a:r>
              <a:rPr lang="en-US" sz="1200" kern="1200" baseline="0" dirty="0">
                <a:solidFill>
                  <a:schemeClr val="tx1"/>
                </a:solidFill>
                <a:latin typeface="+mn-lt"/>
                <a:ea typeface="+mn-ea"/>
                <a:cs typeface="+mn-cs"/>
              </a:rPr>
              <a:t> a state sales tax rate of 4% and local sales tax rate of 3%. Adding the tax to a $100 sale creates a $7 liability until the tax is paid.</a:t>
            </a:r>
          </a:p>
          <a:p>
            <a:endParaRPr lang="en-US" sz="1200" kern="1200" baseline="0" dirty="0">
              <a:solidFill>
                <a:schemeClr val="tx1"/>
              </a:solidFill>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Sales tax collected from customers represent liabilities until</a:t>
            </a:r>
            <a:r>
              <a:rPr lang="en-US" sz="1200" baseline="0" dirty="0"/>
              <a:t> remitted.</a:t>
            </a:r>
            <a:endParaRPr lang="en-US" sz="1200" dirty="0"/>
          </a:p>
        </p:txBody>
      </p:sp>
      <p:sp>
        <p:nvSpPr>
          <p:cNvPr id="4" name="Slide Number Placeholder 3"/>
          <p:cNvSpPr>
            <a:spLocks noGrp="1"/>
          </p:cNvSpPr>
          <p:nvPr>
            <p:ph type="sldNum" sz="quarter" idx="5"/>
          </p:nvPr>
        </p:nvSpPr>
        <p:spPr/>
        <p:txBody>
          <a:bodyPr/>
          <a:lstStyle/>
          <a:p>
            <a:fld id="{969E8D09-9492-4554-9C8F-456CB81F32A8}" type="slidenum">
              <a:rPr lang="en-US" smtClean="0"/>
              <a:t>34</a:t>
            </a:fld>
            <a:endParaRPr lang="en-US"/>
          </a:p>
        </p:txBody>
      </p:sp>
    </p:spTree>
    <p:extLst>
      <p:ext uri="{BB962C8B-B14F-4D97-AF65-F5344CB8AC3E}">
        <p14:creationId xmlns:p14="http://schemas.microsoft.com/office/powerpoint/2010/main" val="13413718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Given a choice, do you suppose management would prefer to report an obligation as a current liability or as a noncurrent liability? Other things being equal, most would choose the noncurrent classification. Outsiders (like banks, bondholders, and shareholders) consider debt that is payable currently to be riskier than debt that need not be paid for some time, because the current payable requires the company to be able to access the necessary cash relatively soon. Also, the long-term classification enables the company to report higher working capital (current assets minus current liabilities) and a higher current ratio (current assets/current liabilities). Working capital and the current ratio often are explicitly restricted in loan contracts</a:t>
            </a:r>
            <a:r>
              <a:rPr lang="en-US" sz="1200" kern="1200" baseline="0" dirty="0">
                <a:solidFill>
                  <a:schemeClr val="tx1"/>
                </a:solidFill>
                <a:latin typeface="+mn-lt"/>
                <a:ea typeface="+mn-ea"/>
                <a:cs typeface="+mn-cs"/>
              </a:rPr>
              <a:t>.</a:t>
            </a:r>
          </a:p>
          <a:p>
            <a:pPr eaLnBrk="1" hangingPunct="1"/>
            <a:endParaRPr lang="en-US" sz="1200" kern="1200" baseline="0" dirty="0">
              <a:solidFill>
                <a:schemeClr val="tx1"/>
              </a:solidFill>
              <a:latin typeface="+mn-lt"/>
              <a:ea typeface="+mn-ea"/>
              <a:cs typeface="+mn-cs"/>
            </a:endParaRPr>
          </a:p>
          <a:p>
            <a:pPr algn="l"/>
            <a:r>
              <a:rPr lang="en-US" sz="1200" b="0" i="0" u="none" strike="noStrike" baseline="0" dirty="0"/>
              <a:t>Long-term obligations (bonds, notes, lease liabilities, deferred tax liabilities) usually are reclassified and reported as current liabilities when they become payable within the upcoming year (or operating cycle, if longer than a year). </a:t>
            </a:r>
            <a:r>
              <a:rPr lang="en-US" sz="1200" b="0" i="0" u="none" strike="noStrike" kern="1200" baseline="0" dirty="0">
                <a:solidFill>
                  <a:schemeClr val="tx1"/>
                </a:solidFill>
                <a:latin typeface="+mn-lt"/>
                <a:ea typeface="+mn-ea"/>
                <a:cs typeface="+mn-cs"/>
              </a:rPr>
              <a:t>For example, a 20-year bond issue is reported as a long-term liability for 19 years but normally is reported as a current liability on the balance sheet prepared during the 20th year of its term to maturity.</a:t>
            </a:r>
            <a:endParaRPr lang="en-US" dirty="0"/>
          </a:p>
        </p:txBody>
      </p:sp>
      <p:sp>
        <p:nvSpPr>
          <p:cNvPr id="4" name="Slide Number Placeholder 3"/>
          <p:cNvSpPr>
            <a:spLocks noGrp="1"/>
          </p:cNvSpPr>
          <p:nvPr>
            <p:ph type="sldNum" sz="quarter" idx="5"/>
          </p:nvPr>
        </p:nvSpPr>
        <p:spPr/>
        <p:txBody>
          <a:bodyPr/>
          <a:lstStyle/>
          <a:p>
            <a:fld id="{969E8D09-9492-4554-9C8F-456CB81F32A8}" type="slidenum">
              <a:rPr lang="en-US" smtClean="0"/>
              <a:t>35</a:t>
            </a:fld>
            <a:endParaRPr lang="en-US"/>
          </a:p>
        </p:txBody>
      </p:sp>
    </p:spTree>
    <p:extLst>
      <p:ext uri="{BB962C8B-B14F-4D97-AF65-F5344CB8AC3E}">
        <p14:creationId xmlns:p14="http://schemas.microsoft.com/office/powerpoint/2010/main" val="28631624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requirement to classify currently maturing debt as a current liability includes debt that is </a:t>
            </a:r>
            <a:r>
              <a:rPr lang="en-US" i="1" dirty="0"/>
              <a:t>callable</a:t>
            </a:r>
            <a:r>
              <a:rPr lang="en-US" dirty="0"/>
              <a:t> (in other words, due on demand) </a:t>
            </a:r>
            <a:r>
              <a:rPr lang="en-US" i="1" dirty="0"/>
              <a:t>by the creditor </a:t>
            </a:r>
            <a:r>
              <a:rPr lang="en-US" dirty="0"/>
              <a:t>in the upcoming year (or operating cycle, if longer), even if the debt is not expected to be called. Debt must be classified as a current liability if the creditor has the right to demand payment because an </a:t>
            </a:r>
            <a:r>
              <a:rPr lang="en-US" i="1" dirty="0"/>
              <a:t>existing violation </a:t>
            </a:r>
            <a:r>
              <a:rPr lang="en-US" dirty="0"/>
              <a:t>of a provision of the debt agreement makes it callable (say, working capital has fallen below a minimum covenant specified by a debt agreement). This also includes situations in which debt is not yet callable but will be callable within the year if an existing violation is not corrected within a specified grace period (unless it’s probable the violation will be corrected within the grace period or waived by the creditor).</a:t>
            </a:r>
          </a:p>
        </p:txBody>
      </p:sp>
      <p:sp>
        <p:nvSpPr>
          <p:cNvPr id="4" name="Slide Number Placeholder 3"/>
          <p:cNvSpPr>
            <a:spLocks noGrp="1"/>
          </p:cNvSpPr>
          <p:nvPr>
            <p:ph type="sldNum" sz="quarter" idx="5"/>
          </p:nvPr>
        </p:nvSpPr>
        <p:spPr/>
        <p:txBody>
          <a:bodyPr/>
          <a:lstStyle/>
          <a:p>
            <a:fld id="{969E8D09-9492-4554-9C8F-456CB81F32A8}" type="slidenum">
              <a:rPr lang="en-US" smtClean="0"/>
              <a:t>36</a:t>
            </a:fld>
            <a:endParaRPr lang="en-US"/>
          </a:p>
        </p:txBody>
      </p:sp>
    </p:spTree>
    <p:extLst>
      <p:ext uri="{BB962C8B-B14F-4D97-AF65-F5344CB8AC3E}">
        <p14:creationId xmlns:p14="http://schemas.microsoft.com/office/powerpoint/2010/main" val="623259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mn-lt"/>
              </a:rPr>
              <a:t>Reconsider the 20-year bond issue we discussed earlier. Normally we would reclassify it as a current liability on the balance sheet prepared during its 20th year. But suppose a second 20-year bond issue is sold specifically to refund the first issue when it matures. Do we have a long-term liability for 19 years, then a current liability in year 20, and then another long-term liability in years 21 and beyond? Or, do we have a single 40-year, long-term liability? The substance of the events obviously supports a single, continuing, noncurrent obligation. The concept of substance over form influences the classification of obligations expected to be refinanced.</a:t>
            </a:r>
          </a:p>
          <a:p>
            <a:endParaRPr lang="en-US" sz="1200" b="0" i="0" u="none" strike="noStrike" kern="1200" baseline="0" dirty="0">
              <a:solidFill>
                <a:schemeClr val="tx1"/>
              </a:solidFill>
              <a:effectLst/>
              <a:latin typeface="+mn-lt"/>
              <a:ea typeface="+mn-ea"/>
              <a:cs typeface="+mn-cs"/>
            </a:endParaRPr>
          </a:p>
          <a:p>
            <a:r>
              <a:rPr lang="en-US" sz="1200" b="0" i="0" u="none" strike="noStrike" kern="1200" baseline="0" dirty="0">
                <a:solidFill>
                  <a:schemeClr val="tx1"/>
                </a:solidFill>
                <a:latin typeface="+mn-lt"/>
                <a:ea typeface="+mn-ea"/>
                <a:cs typeface="+mn-cs"/>
              </a:rPr>
              <a:t>Short-term obligations (including callable obligations) that are expected to be refinanced on a long-term basis can be reported as noncurrent, rather than current, liabilities only if two conditions are met:</a:t>
            </a:r>
          </a:p>
          <a:p>
            <a:pPr marL="228600" indent="-228600">
              <a:buFont typeface="+mj-lt"/>
              <a:buAutoNum type="arabicPeriod"/>
            </a:pPr>
            <a:r>
              <a:rPr lang="en-US" sz="1200" b="0" i="0" u="none" strike="noStrike" kern="1200" baseline="0" dirty="0">
                <a:solidFill>
                  <a:schemeClr val="tx1"/>
                </a:solidFill>
                <a:latin typeface="+mn-lt"/>
                <a:ea typeface="+mn-ea"/>
                <a:cs typeface="+mn-cs"/>
              </a:rPr>
              <a:t>The company must intend to refinance on a long-term basis, and</a:t>
            </a:r>
          </a:p>
          <a:p>
            <a:pPr marL="228600" indent="-228600">
              <a:buFont typeface="+mj-lt"/>
              <a:buAutoNum type="arabicPeriod"/>
            </a:pPr>
            <a:r>
              <a:rPr lang="en-US" sz="1200" b="0" i="0" u="none" strike="noStrike" kern="1200" baseline="0" dirty="0">
                <a:solidFill>
                  <a:schemeClr val="tx1"/>
                </a:solidFill>
                <a:latin typeface="+mn-lt"/>
                <a:ea typeface="+mn-ea"/>
                <a:cs typeface="+mn-cs"/>
              </a:rPr>
              <a:t>The company must actually have demonstrated the ability to refinance on a long-term basis.</a:t>
            </a:r>
          </a:p>
          <a:p>
            <a:pPr marL="228600" indent="-228600">
              <a:buFont typeface="+mj-lt"/>
              <a:buAutoNum type="arabicPeriod"/>
            </a:pP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ability to refinance on a long-term basis can be demonstrated by either an existing refinancing agreement or by actual financing prior to the issuance of the financial statements.</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969E8D09-9492-4554-9C8F-456CB81F32A8}" type="slidenum">
              <a:rPr lang="en-US" smtClean="0"/>
              <a:t>37</a:t>
            </a:fld>
            <a:endParaRPr lang="en-US"/>
          </a:p>
        </p:txBody>
      </p:sp>
    </p:spTree>
    <p:extLst>
      <p:ext uri="{BB962C8B-B14F-4D97-AF65-F5344CB8AC3E}">
        <p14:creationId xmlns:p14="http://schemas.microsoft.com/office/powerpoint/2010/main" val="4072599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482193"/>
          </a:xfrm>
        </p:spPr>
        <p:txBody>
          <a:bodyPr/>
          <a:lstStyle/>
          <a:p>
            <a:r>
              <a:rPr lang="en-US" dirty="0"/>
              <a:t>Illustration 13–12 Short-Term Obligations</a:t>
            </a:r>
            <a:r>
              <a:rPr lang="en-US" baseline="0" dirty="0"/>
              <a:t> that Are Expected to Be Refinanced on a Long-Term Basis</a:t>
            </a:r>
          </a:p>
          <a:p>
            <a:endParaRPr lang="en-US" baseline="0" dirty="0"/>
          </a:p>
          <a:p>
            <a:r>
              <a:rPr lang="en-US" sz="1200" dirty="0" err="1">
                <a:latin typeface="+mn-lt"/>
              </a:rPr>
              <a:t>Brahm</a:t>
            </a:r>
            <a:r>
              <a:rPr lang="en-US" sz="1200" dirty="0">
                <a:latin typeface="+mn-lt"/>
              </a:rPr>
              <a:t> Bros. Ice Cream had $12 million of notes that mature in May 2028 and also had $4 million of bonds issued in 1998 that mature in February 2028. On December 31, 2027, the company’s fiscal year-end, management intended to refinance both on a long-term basis.</a:t>
            </a:r>
          </a:p>
          <a:p>
            <a:endParaRPr lang="en-US" sz="1200" dirty="0">
              <a:latin typeface="+mn-lt"/>
            </a:endParaRPr>
          </a:p>
          <a:p>
            <a:r>
              <a:rPr lang="en-US" sz="1200" dirty="0">
                <a:latin typeface="+mn-lt"/>
              </a:rPr>
              <a:t>On February 7, 2028, the company issued $4 million of 20-year bonds, applying the proceeds to repay the bond issue that matured that month. In early March, prior to the actual issuance of the 2027 financial statements, </a:t>
            </a:r>
            <a:r>
              <a:rPr lang="en-US" sz="1200" dirty="0" err="1">
                <a:latin typeface="+mn-lt"/>
              </a:rPr>
              <a:t>Brahm</a:t>
            </a:r>
            <a:r>
              <a:rPr lang="en-US" sz="1200" dirty="0">
                <a:latin typeface="+mn-lt"/>
              </a:rPr>
              <a:t> Bros. negotiated a line of credit with a commercial bank for up to $7 million any time during 2028. Any borrowings will mature two years from the date of borrowing.</a:t>
            </a:r>
          </a:p>
          <a:p>
            <a:endParaRPr lang="en-US" baseline="0" dirty="0"/>
          </a:p>
          <a:p>
            <a:r>
              <a:rPr lang="en-US" sz="1200" dirty="0">
                <a:latin typeface="+mn-lt"/>
              </a:rPr>
              <a:t>Management’s ability to refinance the $4 million of bonds on a long-term basis was demonstrated by actual financing prior to the issuance of the financial statements. Management’s ability to refinance $7 million of the $12 million of notes was demonstrated by a refinancing agreement. The remaining $5 million must be reported as a current liability.</a:t>
            </a:r>
          </a:p>
          <a:p>
            <a:endParaRPr lang="en-US" sz="1200" b="0" i="0" u="none" strike="noStrike" kern="1200" baseline="0" dirty="0">
              <a:solidFill>
                <a:schemeClr val="tx1"/>
              </a:solidFill>
              <a:latin typeface="+mn-lt"/>
              <a:ea typeface="+mn-ea"/>
              <a:cs typeface="+mn-cs"/>
            </a:endParaRPr>
          </a:p>
          <a:p>
            <a:r>
              <a:rPr lang="en-US" dirty="0"/>
              <a:t>If shares of stock had been issued to refinance the bonds in the illustration, the bonds still would be excluded from classification as a current liability. The specific form of the long-term refinancing (bonds, bank loans, equity securities) is irrelevant when determining the appropriate classification</a:t>
            </a:r>
            <a:r>
              <a:rPr lang="en-US" sz="1200" b="0" i="0" u="none" strike="noStrike"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969E8D09-9492-4554-9C8F-456CB81F32A8}" type="slidenum">
              <a:rPr lang="en-US" smtClean="0"/>
              <a:t>38</a:t>
            </a:fld>
            <a:endParaRPr lang="en-US"/>
          </a:p>
        </p:txBody>
      </p:sp>
    </p:spTree>
    <p:extLst>
      <p:ext uri="{BB962C8B-B14F-4D97-AF65-F5344CB8AC3E}">
        <p14:creationId xmlns:p14="http://schemas.microsoft.com/office/powerpoint/2010/main" val="41816200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N" dirty="0"/>
              <a:t>Under U.S. GAAP, </a:t>
            </a:r>
            <a:r>
              <a:rPr lang="en-US" dirty="0"/>
              <a:t>liabilities payable within </a:t>
            </a:r>
            <a:r>
              <a:rPr lang="en-IN" dirty="0"/>
              <a:t>the coming year are classified as long-term liabilities if refinancing is completed before the date of issuance of the financial statements. Under IFRS, refinancing must be completed before the balance sheet date.</a:t>
            </a:r>
          </a:p>
        </p:txBody>
      </p:sp>
      <p:sp>
        <p:nvSpPr>
          <p:cNvPr id="4" name="Slide Number Placeholder 3"/>
          <p:cNvSpPr>
            <a:spLocks noGrp="1"/>
          </p:cNvSpPr>
          <p:nvPr>
            <p:ph type="sldNum" sz="quarter" idx="5"/>
          </p:nvPr>
        </p:nvSpPr>
        <p:spPr/>
        <p:txBody>
          <a:bodyPr/>
          <a:lstStyle/>
          <a:p>
            <a:fld id="{969E8D09-9492-4554-9C8F-456CB81F32A8}" type="slidenum">
              <a:rPr lang="en-US" smtClean="0"/>
              <a:t>39</a:t>
            </a:fld>
            <a:endParaRPr lang="en-US"/>
          </a:p>
        </p:txBody>
      </p:sp>
    </p:spTree>
    <p:extLst>
      <p:ext uri="{BB962C8B-B14F-4D97-AF65-F5344CB8AC3E}">
        <p14:creationId xmlns:p14="http://schemas.microsoft.com/office/powerpoint/2010/main" val="1927097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Conceptually, liabilities should be recorded at their present values. In other words, the amount recorded is the present value of all anticipated future cash payments resulting from the debt (specifically, principal and interest payments). However, in practice, liabilities payable within one year from the balance sheet date ordinarily are recorded instead at their maturity amounts. This inconsistency usually is inconsequential because the relatively short-term maturity of current liabilities makes the interest or time value component immaterial.</a:t>
            </a:r>
          </a:p>
          <a:p>
            <a:endParaRPr lang="en-US" sz="1200" b="0" i="0" u="none" strike="noStrike" kern="1200" baseline="0" dirty="0">
              <a:solidFill>
                <a:schemeClr val="tx1"/>
              </a:solidFill>
              <a:latin typeface="+mn-lt"/>
              <a:ea typeface="+mn-ea"/>
              <a:cs typeface="+mn-cs"/>
            </a:endParaRPr>
          </a:p>
          <a:p>
            <a:r>
              <a:rPr lang="en-US" dirty="0"/>
              <a:t>The most common current liabilities are accounts payable, notes payable, commercial paper, income tax liability, dividends payable, and accrued expenses. Liabilities related to income taxes are the subject of Chapter 16.</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969E8D09-9492-4554-9C8F-456CB81F32A8}" type="slidenum">
              <a:rPr lang="en-US" smtClean="0"/>
              <a:t>4</a:t>
            </a:fld>
            <a:endParaRPr lang="en-US"/>
          </a:p>
        </p:txBody>
      </p:sp>
    </p:spTree>
    <p:extLst>
      <p:ext uri="{BB962C8B-B14F-4D97-AF65-F5344CB8AC3E}">
        <p14:creationId xmlns:p14="http://schemas.microsoft.com/office/powerpoint/2010/main" val="8821134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35928"/>
          </a:xfrm>
        </p:spPr>
        <p:txBody>
          <a:bodyPr/>
          <a:lstStyle/>
          <a:p>
            <a:r>
              <a:rPr lang="en-US" dirty="0"/>
              <a:t>A </a:t>
            </a:r>
            <a:r>
              <a:rPr lang="en-US" b="1" dirty="0"/>
              <a:t>loss contingency </a:t>
            </a:r>
            <a:r>
              <a:rPr lang="en-US" dirty="0"/>
              <a:t>is an existing, uncertain situation involving potential loss depending on whether some future event occurs. Whether a contingency is accrued and reported as a liability depends on (a) the likelihood that the confirming event will occur and (b) what can be determined about the amount of loss</a:t>
            </a:r>
            <a:r>
              <a:rPr lang="en-US" sz="1200" b="0" i="0" u="none" strike="noStrike" kern="1200" baseline="0" dirty="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dirty="0"/>
              <a:t>Note that we only account for a loss contingency when the event that gave rise to it occurred before the financial statement date. Otherwise, regardless of the likelihood of the eventual outcome, no liability existed at the statement date.</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Generally accepted accounting principles require that the likelihood that the future event(s) will confirm the incurrence of the liability be (somewhat arbitrarily) categorized as probable, reasonably possible, or remote.</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Probable</a:t>
            </a:r>
            <a:r>
              <a:rPr lang="en-US" sz="1200" b="0" i="0" u="none" strike="noStrike" kern="1200" baseline="0" dirty="0">
                <a:solidFill>
                  <a:schemeClr val="tx1"/>
                </a:solidFill>
                <a:latin typeface="+mn-lt"/>
                <a:ea typeface="+mn-ea"/>
                <a:cs typeface="+mn-cs"/>
              </a:rPr>
              <a:t> </a:t>
            </a:r>
            <a:r>
              <a:rPr lang="en-US" dirty="0"/>
              <a:t>Confirming event is likely to occur.</a:t>
            </a:r>
          </a:p>
          <a:p>
            <a:r>
              <a:rPr lang="en-US" b="1" dirty="0"/>
              <a:t>Reasonably possible </a:t>
            </a:r>
            <a:r>
              <a:rPr lang="en-US" dirty="0"/>
              <a:t>The chance the confirming event will occur is more than remote but less than likely.</a:t>
            </a:r>
          </a:p>
          <a:p>
            <a:r>
              <a:rPr lang="en-US" sz="1200" b="1" dirty="0">
                <a:latin typeface="+mn-lt"/>
              </a:rPr>
              <a:t>Remote </a:t>
            </a:r>
            <a:r>
              <a:rPr lang="en-US" sz="1200" dirty="0">
                <a:latin typeface="+mn-lt"/>
              </a:rPr>
              <a:t>The chance the confirming event will occur is slight</a:t>
            </a:r>
          </a:p>
          <a:p>
            <a:endParaRPr lang="en-US" sz="1200" dirty="0">
              <a:latin typeface="+mn-lt"/>
            </a:endParaRPr>
          </a:p>
          <a:p>
            <a:r>
              <a:rPr lang="en-US" sz="1200" dirty="0">
                <a:effectLst/>
                <a:latin typeface="+mn-lt"/>
              </a:rPr>
              <a:t>Also key to reporting a contingent liability is its dollar amount. The amount of the potential loss is classified as either known, reasonably estimable, or not reasonably estimable.</a:t>
            </a:r>
            <a:endParaRPr lang="en-US" sz="1200" dirty="0">
              <a:latin typeface="+mn-lt"/>
            </a:endParaRPr>
          </a:p>
        </p:txBody>
      </p:sp>
      <p:sp>
        <p:nvSpPr>
          <p:cNvPr id="4" name="Slide Number Placeholder 3"/>
          <p:cNvSpPr>
            <a:spLocks noGrp="1"/>
          </p:cNvSpPr>
          <p:nvPr>
            <p:ph type="sldNum" sz="quarter" idx="5"/>
          </p:nvPr>
        </p:nvSpPr>
        <p:spPr/>
        <p:txBody>
          <a:bodyPr/>
          <a:lstStyle/>
          <a:p>
            <a:fld id="{969E8D09-9492-4554-9C8F-456CB81F32A8}" type="slidenum">
              <a:rPr lang="en-US" smtClean="0"/>
              <a:t>40</a:t>
            </a:fld>
            <a:endParaRPr lang="en-US"/>
          </a:p>
        </p:txBody>
      </p:sp>
    </p:spTree>
    <p:extLst>
      <p:ext uri="{BB962C8B-B14F-4D97-AF65-F5344CB8AC3E}">
        <p14:creationId xmlns:p14="http://schemas.microsoft.com/office/powerpoint/2010/main" val="633989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Illustration 13-13 Disclosure of Potential Contingent Losses – General Motors Company</a:t>
            </a:r>
          </a:p>
          <a:p>
            <a:endParaRPr lang="en-US" sz="1200" dirty="0">
              <a:latin typeface="+mn-lt"/>
            </a:endParaRPr>
          </a:p>
          <a:p>
            <a:r>
              <a:rPr lang="en-US" sz="1200" dirty="0">
                <a:effectLst/>
                <a:latin typeface="+mn-lt"/>
              </a:rPr>
              <a:t>General Motors Company’s 2022 financial statements indicate a variety of potential obligations, as shown above. These “class actions, governmental investigations, claims and proceedings” all relate to situations that already have occurred. However, it isn’t clear that these situations have given rise to liabilities, because GM doesn’t know if it will have to make future payments.</a:t>
            </a:r>
            <a:endParaRPr lang="en-US" sz="1200" dirty="0">
              <a:latin typeface="+mn-lt"/>
            </a:endParaRPr>
          </a:p>
        </p:txBody>
      </p:sp>
      <p:sp>
        <p:nvSpPr>
          <p:cNvPr id="4" name="Slide Number Placeholder 3"/>
          <p:cNvSpPr>
            <a:spLocks noGrp="1"/>
          </p:cNvSpPr>
          <p:nvPr>
            <p:ph type="sldNum" sz="quarter" idx="5"/>
          </p:nvPr>
        </p:nvSpPr>
        <p:spPr/>
        <p:txBody>
          <a:bodyPr/>
          <a:lstStyle/>
          <a:p>
            <a:fld id="{969E8D09-9492-4554-9C8F-456CB81F32A8}" type="slidenum">
              <a:rPr lang="en-US" smtClean="0"/>
              <a:t>41</a:t>
            </a:fld>
            <a:endParaRPr lang="en-US"/>
          </a:p>
        </p:txBody>
      </p:sp>
    </p:spTree>
    <p:extLst>
      <p:ext uri="{BB962C8B-B14F-4D97-AF65-F5344CB8AC3E}">
        <p14:creationId xmlns:p14="http://schemas.microsoft.com/office/powerpoint/2010/main" val="34217837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Illustration 13-14 Accrual of a Loss Contingency-Microsoft Corporation</a:t>
            </a:r>
          </a:p>
          <a:p>
            <a:endParaRPr lang="en-US" sz="1200" dirty="0">
              <a:latin typeface="+mn-lt"/>
            </a:endParaRPr>
          </a:p>
          <a:p>
            <a:pPr marL="0" marR="0">
              <a:lnSpc>
                <a:spcPct val="115000"/>
              </a:lnSpc>
              <a:spcAft>
                <a:spcPts val="800"/>
              </a:spcAft>
            </a:pPr>
            <a:r>
              <a:rPr lang="en-US" sz="1200" kern="100" dirty="0">
                <a:effectLst/>
                <a:latin typeface="+mn-lt"/>
                <a:ea typeface="Aptos" panose="020B0004020202020204" pitchFamily="34" charset="0"/>
                <a:cs typeface="Times New Roman" panose="02020603050405020304" pitchFamily="18" charset="0"/>
              </a:rPr>
              <a:t>As an example, consider the disclosure note from Microsoft’s 2022 financial statements. Consistent with GAAP, Microsoft accrued and disclosed the $364 million loss that is probable and reasonably estimable, and then only disclosed the $600 million estimated</a:t>
            </a:r>
          </a:p>
          <a:p>
            <a:pPr marL="0" marR="0">
              <a:lnSpc>
                <a:spcPct val="115000"/>
              </a:lnSpc>
              <a:spcAft>
                <a:spcPts val="800"/>
              </a:spcAft>
            </a:pPr>
            <a:r>
              <a:rPr lang="en-US" sz="1200" kern="100" dirty="0">
                <a:effectLst/>
                <a:latin typeface="+mn-lt"/>
                <a:ea typeface="Aptos" panose="020B0004020202020204" pitchFamily="34" charset="0"/>
                <a:cs typeface="Times New Roman" panose="02020603050405020304" pitchFamily="18" charset="0"/>
              </a:rPr>
              <a:t>range of reasonably possible losses above that amount.</a:t>
            </a:r>
            <a:endParaRPr lang="en-US" sz="1200" dirty="0">
              <a:latin typeface="+mn-lt"/>
            </a:endParaRPr>
          </a:p>
          <a:p>
            <a:endParaRPr lang="en-US" sz="1200" dirty="0">
              <a:latin typeface="+mn-lt"/>
            </a:endParaRPr>
          </a:p>
          <a:p>
            <a:r>
              <a:rPr lang="en-US" sz="1200" dirty="0">
                <a:latin typeface="+mn-lt"/>
              </a:rPr>
              <a:t>Illustration 13-15 </a:t>
            </a:r>
            <a:r>
              <a:rPr lang="en-US" sz="1200" b="0" i="0" u="none" strike="noStrike" baseline="0" dirty="0">
                <a:solidFill>
                  <a:srgbClr val="000000"/>
                </a:solidFill>
                <a:latin typeface="+mn-lt"/>
              </a:rPr>
              <a:t>Disclosure of a Loss Contingency-Gilead Science, Inc.</a:t>
            </a:r>
          </a:p>
          <a:p>
            <a:endParaRPr lang="en-US" sz="1200" b="0" i="0" u="none" strike="noStrike" baseline="0" dirty="0">
              <a:solidFill>
                <a:srgbClr val="000000"/>
              </a:solidFill>
              <a:latin typeface="+mn-l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00" dirty="0">
                <a:effectLst/>
                <a:latin typeface="+mn-lt"/>
                <a:ea typeface="Aptos" panose="020B0004020202020204" pitchFamily="34" charset="0"/>
                <a:cs typeface="Times New Roman" panose="02020603050405020304" pitchFamily="18" charset="0"/>
              </a:rPr>
              <a:t>As an example of only disclosing a contingent loss, consider a disclosure note accompanying a 2022 annual report of Gilead Sciences, Inc., a biopharmaceutical company.</a:t>
            </a:r>
          </a:p>
        </p:txBody>
      </p:sp>
      <p:sp>
        <p:nvSpPr>
          <p:cNvPr id="4" name="Slide Number Placeholder 3"/>
          <p:cNvSpPr>
            <a:spLocks noGrp="1"/>
          </p:cNvSpPr>
          <p:nvPr>
            <p:ph type="sldNum" sz="quarter" idx="5"/>
          </p:nvPr>
        </p:nvSpPr>
        <p:spPr/>
        <p:txBody>
          <a:bodyPr/>
          <a:lstStyle/>
          <a:p>
            <a:fld id="{969E8D09-9492-4554-9C8F-456CB81F32A8}" type="slidenum">
              <a:rPr lang="en-US" smtClean="0"/>
              <a:t>42</a:t>
            </a:fld>
            <a:endParaRPr lang="en-US"/>
          </a:p>
        </p:txBody>
      </p:sp>
    </p:spTree>
    <p:extLst>
      <p:ext uri="{BB962C8B-B14F-4D97-AF65-F5344CB8AC3E}">
        <p14:creationId xmlns:p14="http://schemas.microsoft.com/office/powerpoint/2010/main" val="37399156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000" dirty="0"/>
              <a:t>Illustration 13–16 </a:t>
            </a:r>
            <a:r>
              <a:rPr lang="en-US" sz="1000" b="0" i="0" u="none" strike="noStrike" kern="1200" baseline="0" dirty="0">
                <a:solidFill>
                  <a:schemeClr val="tx1"/>
                </a:solidFill>
                <a:latin typeface="+mn-lt"/>
                <a:ea typeface="+mn-ea"/>
                <a:cs typeface="+mn-cs"/>
              </a:rPr>
              <a:t>Accounting Treatment of Loss Contingencies</a:t>
            </a:r>
            <a:endParaRPr lang="en-US" sz="1000" dirty="0"/>
          </a:p>
          <a:p>
            <a:pPr eaLnBrk="1" hangingPunct="1"/>
            <a:endParaRPr lang="en-US" sz="1000" dirty="0"/>
          </a:p>
          <a:p>
            <a:pPr eaLnBrk="1" hangingPunct="1"/>
            <a:r>
              <a:rPr lang="en-US" sz="1000" dirty="0"/>
              <a:t>This exhibit highlights the appropriate accounting treatment for each possible combination of (a) the likelihood of an obligation being confirmed and (b) the determinability of its dollar amount.</a:t>
            </a:r>
          </a:p>
          <a:p>
            <a:pPr eaLnBrk="1" hangingPunct="1"/>
            <a:endParaRPr lang="en-US" sz="1000" dirty="0"/>
          </a:p>
          <a:p>
            <a:pPr eaLnBrk="1" hangingPunct="1"/>
            <a:r>
              <a:rPr lang="en-US" sz="1000" dirty="0"/>
              <a:t>A liability is accrued if it is both probable that the confirming event will occur and the amount can be at least reasonably estimated. When a loss contingency is accrued, we debit a loss or expense and typically credit the liability account. This is shown in the first journal entry. If one amount within a range of possible loss appears better than other amounts within the range, that amount is accrued. When no amount within the range appears more likely than others, the minimum amount should be recorded, and the possible additional loss should be disclosed.</a:t>
            </a:r>
          </a:p>
          <a:p>
            <a:pPr eaLnBrk="1" hangingPunct="1"/>
            <a:endParaRPr lang="en-US" sz="1000" dirty="0"/>
          </a:p>
          <a:p>
            <a:pPr eaLnBrk="1" hangingPunct="1"/>
            <a:r>
              <a:rPr lang="en-US" sz="1000" dirty="0"/>
              <a:t>It’s important to note that some contingent losses don’t involve liabilities at all. Rather, these contingencies, when resolved, cause a noncash asset to be impaired, so accruing the contingency means reducing the related asset rather than recording a liability. This is shown in the second journal entry. </a:t>
            </a:r>
            <a:r>
              <a:rPr lang="en-US" sz="1000" b="0" i="0" u="none" strike="noStrike" kern="1200" baseline="0" dirty="0">
                <a:solidFill>
                  <a:schemeClr val="tx1"/>
                </a:solidFill>
                <a:latin typeface="+mn-lt"/>
                <a:ea typeface="+mn-ea"/>
                <a:cs typeface="+mn-cs"/>
              </a:rPr>
              <a:t>The most common loss contingency of this type is an uncollectible receivable. You have recorded these before without knowing you were accruing a loss contingency (</a:t>
            </a:r>
            <a:r>
              <a:rPr lang="en-US" sz="1000" b="0" i="1" u="none" strike="noStrike" kern="1200" baseline="0" dirty="0">
                <a:solidFill>
                  <a:schemeClr val="tx1"/>
                </a:solidFill>
                <a:latin typeface="+mn-lt"/>
                <a:ea typeface="+mn-ea"/>
                <a:cs typeface="+mn-cs"/>
              </a:rPr>
              <a:t>Debit: </a:t>
            </a:r>
            <a:r>
              <a:rPr lang="en-US" sz="1000" b="0" i="0" u="none" strike="noStrike" kern="1200" baseline="0" dirty="0">
                <a:solidFill>
                  <a:schemeClr val="tx1"/>
                </a:solidFill>
                <a:latin typeface="+mn-lt"/>
                <a:ea typeface="+mn-ea"/>
                <a:cs typeface="+mn-cs"/>
              </a:rPr>
              <a:t>bad debt expense; </a:t>
            </a:r>
            <a:r>
              <a:rPr lang="en-US" sz="1000" b="0" i="1" u="none" strike="noStrike" kern="1200" baseline="0" dirty="0">
                <a:solidFill>
                  <a:schemeClr val="tx1"/>
                </a:solidFill>
                <a:latin typeface="+mn-lt"/>
                <a:ea typeface="+mn-ea"/>
                <a:cs typeface="+mn-cs"/>
              </a:rPr>
              <a:t>Credit: </a:t>
            </a:r>
            <a:r>
              <a:rPr lang="en-US" sz="1000" b="0" i="0" u="none" strike="noStrike" kern="1200" baseline="0" dirty="0">
                <a:solidFill>
                  <a:schemeClr val="tx1"/>
                </a:solidFill>
                <a:latin typeface="+mn-lt"/>
                <a:ea typeface="+mn-ea"/>
                <a:cs typeface="+mn-cs"/>
              </a:rPr>
              <a:t>allowance for credit losses).</a:t>
            </a:r>
          </a:p>
          <a:p>
            <a:pPr eaLnBrk="1" hangingPunct="1"/>
            <a:endParaRPr lang="en-US" sz="1000" b="0" i="0" u="none" strike="noStrike" kern="1200" baseline="0" dirty="0">
              <a:solidFill>
                <a:schemeClr val="tx1"/>
              </a:solidFill>
              <a:latin typeface="+mn-lt"/>
              <a:ea typeface="+mn-ea"/>
              <a:cs typeface="+mn-cs"/>
            </a:endParaRPr>
          </a:p>
          <a:p>
            <a:pPr eaLnBrk="1" hangingPunct="1"/>
            <a:r>
              <a:rPr lang="en-US" sz="1000" dirty="0"/>
              <a:t>Not all loss contingencies are accrued. If one or both criteria for accrual are not met, but there is at least a reasonable possibility that a loss will occur, a disclosure note should describe the contingency. It also should provide an estimate of the potential loss or range of loss, if possible. If an estimate cannot be made, a statement to that effect is needed</a:t>
            </a:r>
            <a:r>
              <a:rPr lang="en-US" sz="1000" b="0" i="0" u="none" strike="noStrike" kern="1200" baseline="0" dirty="0">
                <a:solidFill>
                  <a:schemeClr val="tx1"/>
                </a:solidFill>
                <a:latin typeface="+mn-lt"/>
                <a:ea typeface="+mn-ea"/>
                <a:cs typeface="+mn-cs"/>
              </a:rPr>
              <a:t>.</a:t>
            </a:r>
            <a:endParaRPr lang="en-US" sz="1000" dirty="0"/>
          </a:p>
        </p:txBody>
      </p:sp>
      <p:sp>
        <p:nvSpPr>
          <p:cNvPr id="4" name="Slide Number Placeholder 3"/>
          <p:cNvSpPr>
            <a:spLocks noGrp="1"/>
          </p:cNvSpPr>
          <p:nvPr>
            <p:ph type="sldNum" sz="quarter" idx="5"/>
          </p:nvPr>
        </p:nvSpPr>
        <p:spPr/>
        <p:txBody>
          <a:bodyPr/>
          <a:lstStyle/>
          <a:p>
            <a:fld id="{969E8D09-9492-4554-9C8F-456CB81F32A8}" type="slidenum">
              <a:rPr lang="en-US" smtClean="0"/>
              <a:t>43</a:t>
            </a:fld>
            <a:endParaRPr lang="en-US"/>
          </a:p>
        </p:txBody>
      </p:sp>
    </p:spTree>
    <p:extLst>
      <p:ext uri="{BB962C8B-B14F-4D97-AF65-F5344CB8AC3E}">
        <p14:creationId xmlns:p14="http://schemas.microsoft.com/office/powerpoint/2010/main" val="30895171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12177"/>
          </a:xfrm>
        </p:spPr>
        <p:txBody>
          <a:bodyPr/>
          <a:lstStyle/>
          <a:p>
            <a:r>
              <a:rPr lang="en-US" sz="1200" b="0" i="0" u="none" strike="noStrike" kern="1200" baseline="0" dirty="0">
                <a:solidFill>
                  <a:schemeClr val="tx1"/>
                </a:solidFill>
                <a:latin typeface="+mn-lt"/>
                <a:ea typeface="+mn-ea"/>
                <a:cs typeface="+mn-cs"/>
              </a:rPr>
              <a:t>Most consumer products are accompanied by a guarantee.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When a </a:t>
            </a:r>
            <a:r>
              <a:rPr lang="en-US" sz="1200" b="0" i="1" u="none" strike="noStrike" kern="1200" baseline="0" dirty="0">
                <a:solidFill>
                  <a:schemeClr val="tx1"/>
                </a:solidFill>
                <a:latin typeface="+mn-lt"/>
                <a:ea typeface="+mn-ea"/>
                <a:cs typeface="+mn-cs"/>
              </a:rPr>
              <a:t>quality-assurance warranty </a:t>
            </a:r>
            <a:r>
              <a:rPr lang="en-US" sz="1200" b="0" i="0" u="none" strike="noStrike" kern="1200" baseline="0" dirty="0">
                <a:solidFill>
                  <a:schemeClr val="tx1"/>
                </a:solidFill>
                <a:latin typeface="+mn-lt"/>
                <a:ea typeface="+mn-ea"/>
                <a:cs typeface="+mn-cs"/>
              </a:rPr>
              <a:t>is included in a contract between a seller and a customer, it isn’t a separate performance obligation for the seller. Rather, it is a guarantee by the seller that the customer will be satisfied with the goods or services that the seller provided.</a:t>
            </a:r>
          </a:p>
          <a:p>
            <a:endParaRPr lang="en-US" sz="1200" b="0" i="0" u="none" strike="noStrike" kern="1200" baseline="0" dirty="0">
              <a:solidFill>
                <a:schemeClr val="tx1"/>
              </a:solidFill>
              <a:latin typeface="+mn-lt"/>
              <a:ea typeface="+mn-ea"/>
              <a:cs typeface="+mn-cs"/>
            </a:endParaRPr>
          </a:p>
          <a:p>
            <a:r>
              <a:rPr lang="en-US" dirty="0"/>
              <a:t>In the period of sale, the seller becomes obligated to eventually make good on this guarantee, so it makes sense that it recognizes a liability in the period of sale. The challenge is that much of the cost of satisfying a guarantee usually occurs later, sometimes years later. So, this is a loss contingency. There may be a future sacrifice of economic benefits (cost of satisfying the guarantee) due to a present obligation (the guaranteed products have been sold) that depends on an uncertain future event (customer claim).</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criteria for accruing a contingent loss (rather than only disclosing it) almost always are met for product warranties (or product guarantees). While we usually can’t predict the liability associated with an individual sale, reasonably accurate estimates of the </a:t>
            </a:r>
            <a:r>
              <a:rPr lang="en-US" sz="1200" b="0" i="1" u="none" strike="noStrike" kern="1200" baseline="0" dirty="0">
                <a:solidFill>
                  <a:schemeClr val="tx1"/>
                </a:solidFill>
                <a:latin typeface="+mn-lt"/>
                <a:ea typeface="+mn-ea"/>
                <a:cs typeface="+mn-cs"/>
              </a:rPr>
              <a:t>total </a:t>
            </a:r>
            <a:r>
              <a:rPr lang="en-US" sz="1200" b="0" i="0" u="none" strike="noStrike" kern="1200" baseline="0" dirty="0">
                <a:solidFill>
                  <a:schemeClr val="tx1"/>
                </a:solidFill>
                <a:latin typeface="+mn-lt"/>
                <a:ea typeface="+mn-ea"/>
                <a:cs typeface="+mn-cs"/>
              </a:rPr>
              <a:t>liability for a period usually can be made, because prior experience makes it possible to predict how many warranties or guarantees (on average) will need to be satisfied.</a:t>
            </a:r>
            <a:endParaRPr lang="en-US" dirty="0"/>
          </a:p>
        </p:txBody>
      </p:sp>
      <p:sp>
        <p:nvSpPr>
          <p:cNvPr id="4" name="Slide Number Placeholder 3"/>
          <p:cNvSpPr>
            <a:spLocks noGrp="1"/>
          </p:cNvSpPr>
          <p:nvPr>
            <p:ph type="sldNum" sz="quarter" idx="5"/>
          </p:nvPr>
        </p:nvSpPr>
        <p:spPr/>
        <p:txBody>
          <a:bodyPr/>
          <a:lstStyle/>
          <a:p>
            <a:fld id="{969E8D09-9492-4554-9C8F-456CB81F32A8}" type="slidenum">
              <a:rPr lang="en-US" smtClean="0"/>
              <a:t>44</a:t>
            </a:fld>
            <a:endParaRPr lang="en-US"/>
          </a:p>
        </p:txBody>
      </p:sp>
    </p:spTree>
    <p:extLst>
      <p:ext uri="{BB962C8B-B14F-4D97-AF65-F5344CB8AC3E}">
        <p14:creationId xmlns:p14="http://schemas.microsoft.com/office/powerpoint/2010/main" val="3472693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Illustration 13-17 Product Warranty</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This example demonstrates accrual of the contingent liability for warranties in the reporting period in which the product under warranty is sold. In this example, the amount of the warranty accrual is determined by taking a percentage of recorded sales. The journal entry shown represents Caldor’s chair sales for December 2027.</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969E8D09-9492-4554-9C8F-456CB81F32A8}" type="slidenum">
              <a:rPr lang="en-US" smtClean="0"/>
              <a:t>45</a:t>
            </a:fld>
            <a:endParaRPr lang="en-US"/>
          </a:p>
        </p:txBody>
      </p:sp>
    </p:spTree>
    <p:extLst>
      <p:ext uri="{BB962C8B-B14F-4D97-AF65-F5344CB8AC3E}">
        <p14:creationId xmlns:p14="http://schemas.microsoft.com/office/powerpoint/2010/main" val="6148300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78432"/>
          </a:xfrm>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Illustration 13–17 Product Warranty (continued)</a:t>
            </a:r>
            <a:endParaRPr lang="en-IN" dirty="0"/>
          </a:p>
          <a:p>
            <a:pPr eaLnBrk="1" hangingPunct="1"/>
            <a:endParaRPr lang="en-IN" dirty="0"/>
          </a:p>
          <a:p>
            <a:pPr eaLnBrk="1" hangingPunct="1"/>
            <a:r>
              <a:rPr lang="en-IN" dirty="0"/>
              <a:t>On December 31, 2027, Caldor Health has to record an adjusting entry to recognize warranty expense and warranty liability. Caldor estimates warranty costs to be </a:t>
            </a:r>
            <a:r>
              <a:rPr lang="en-IN" b="1" dirty="0"/>
              <a:t>3% </a:t>
            </a:r>
            <a:r>
              <a:rPr lang="en-IN" dirty="0"/>
              <a:t>of sales during the first 12 months following the sale and </a:t>
            </a:r>
            <a:r>
              <a:rPr lang="en-IN" b="1" dirty="0"/>
              <a:t>4% </a:t>
            </a:r>
            <a:r>
              <a:rPr lang="en-IN" dirty="0"/>
              <a:t>the next 12 months. Therefore, the warranty liability can be calculated as 7%, the sum of 3% plus 4%, times the sales amount of $2 million.</a:t>
            </a:r>
          </a:p>
          <a:p>
            <a:pPr eaLnBrk="1" hangingPunct="1"/>
            <a:endParaRPr lang="en-IN" dirty="0"/>
          </a:p>
          <a:p>
            <a:r>
              <a:rPr lang="en-IN" dirty="0"/>
              <a:t>Consequently, the adjusting entry is a debit to warranty expense and a credit to warranty liability for $140,000.</a:t>
            </a:r>
          </a:p>
          <a:p>
            <a:endParaRPr lang="en-IN" sz="1200" kern="1200" baseline="0" dirty="0">
              <a:solidFill>
                <a:schemeClr val="tx1"/>
              </a:solidFill>
              <a:latin typeface="+mn-lt"/>
              <a:ea typeface="+mn-ea"/>
              <a:cs typeface="+mn-cs"/>
            </a:endParaRPr>
          </a:p>
          <a:p>
            <a:r>
              <a:rPr lang="en-IN" sz="1200" dirty="0">
                <a:latin typeface="+mn-lt"/>
              </a:rPr>
              <a:t>Now, let’s assume that Caldor incurred a cost of $61,000 to satisfy customer claims in 2028. This requires Caldor to reduce its liability, debiting warranty liability for the $61,000. Cash, salaries payable, or parts and supplies on the other hand are credited for the same amount, depending</a:t>
            </a:r>
            <a:r>
              <a:rPr lang="en-IN" sz="1200" baseline="0" dirty="0">
                <a:latin typeface="+mn-lt"/>
              </a:rPr>
              <a:t> on what is necessary to satisfy the claims</a:t>
            </a:r>
            <a:r>
              <a:rPr lang="en-IN" sz="1200" dirty="0">
                <a:latin typeface="+mn-lt"/>
              </a:rPr>
              <a:t>.</a:t>
            </a:r>
          </a:p>
          <a:p>
            <a:endParaRPr lang="en-IN" sz="1200" kern="1200" baseline="0" dirty="0">
              <a:solidFill>
                <a:schemeClr val="tx1"/>
              </a:solidFill>
              <a:latin typeface="+mn-lt"/>
              <a:ea typeface="+mn-ea"/>
              <a:cs typeface="+mn-cs"/>
            </a:endParaRPr>
          </a:p>
          <a:p>
            <a:r>
              <a:rPr lang="en-US" sz="1200" dirty="0">
                <a:effectLst/>
                <a:latin typeface="+mn-lt"/>
              </a:rPr>
              <a:t>Estimates of warranty costs cannot be expected to be precise. However, if the estimating method is monitored and revised when necessary, overestimates and underestimates should cancel each other over time. The estimated liability may be classified as current or as part current and part long-term, depending on when warranty claims are expected to be satisfied.</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969E8D09-9492-4554-9C8F-456CB81F32A8}" type="slidenum">
              <a:rPr lang="en-US" smtClean="0"/>
              <a:t>46</a:t>
            </a:fld>
            <a:endParaRPr lang="en-US"/>
          </a:p>
        </p:txBody>
      </p:sp>
    </p:spTree>
    <p:extLst>
      <p:ext uri="{BB962C8B-B14F-4D97-AF65-F5344CB8AC3E}">
        <p14:creationId xmlns:p14="http://schemas.microsoft.com/office/powerpoint/2010/main" val="496319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Chapter 5, you learned of a framework for using future cash flows as the basis for measuring assets and liabilities, introduced by the FASB in 2000 with </a:t>
            </a:r>
            <a:r>
              <a:rPr lang="en-US" sz="1200" b="0" i="1" u="none" strike="noStrike" kern="1200" baseline="0" dirty="0">
                <a:solidFill>
                  <a:schemeClr val="tx1"/>
                </a:solidFill>
                <a:latin typeface="+mn-lt"/>
                <a:ea typeface="+mn-ea"/>
                <a:cs typeface="+mn-cs"/>
              </a:rPr>
              <a:t>Statement of Financial Accounting Concepts No. 7, </a:t>
            </a:r>
            <a:r>
              <a:rPr lang="en-US" sz="1200" b="0" i="0" u="none" strike="noStrike" kern="1200" baseline="0" dirty="0">
                <a:solidFill>
                  <a:schemeClr val="tx1"/>
                </a:solidFill>
                <a:latin typeface="+mn-lt"/>
                <a:ea typeface="+mn-ea"/>
                <a:cs typeface="+mn-cs"/>
              </a:rPr>
              <a:t>“Using Cash Flow Information and Present Value in Accounting Measurements.” The approach described in the Concept Statement offers a way to take into account </a:t>
            </a:r>
            <a:r>
              <a:rPr lang="en-US" sz="1200" b="0" i="1" u="none" strike="noStrike" kern="1200" baseline="0" dirty="0">
                <a:solidFill>
                  <a:schemeClr val="tx1"/>
                </a:solidFill>
                <a:latin typeface="+mn-lt"/>
                <a:ea typeface="+mn-ea"/>
                <a:cs typeface="+mn-cs"/>
              </a:rPr>
              <a:t>any uncertainty concerning the amounts and timing of the cash flows. </a:t>
            </a:r>
            <a:r>
              <a:rPr lang="en-US" sz="1200" b="0" i="0" u="none" strike="noStrike" kern="1200" baseline="0" dirty="0">
                <a:solidFill>
                  <a:schemeClr val="tx1"/>
                </a:solidFill>
                <a:latin typeface="+mn-lt"/>
                <a:ea typeface="+mn-ea"/>
                <a:cs typeface="+mn-cs"/>
              </a:rPr>
              <a:t>Although future cash flows in many instances are contractual and certain, the amounts and timing of cash flows are less certain in other situations, such as warranty obligations</a:t>
            </a:r>
            <a:r>
              <a:rPr lang="en-US" dirty="0"/>
              <a:t>.</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As demonstrated in the previous example, the traditional way of measuring a warranty obligation is to report the “best estimate” of future cash flows, ignoring the time value of money on the basis of immateriality. However, when the warranty obligation spans more than one year and we can associate probabilities with possible cash flow outcomes, the approach described by </a:t>
            </a:r>
            <a:r>
              <a:rPr lang="en-US" sz="1200" b="0" i="1" u="none" strike="noStrike" kern="1200" baseline="0" dirty="0">
                <a:solidFill>
                  <a:schemeClr val="tx1"/>
                </a:solidFill>
                <a:latin typeface="+mn-lt"/>
                <a:ea typeface="+mn-ea"/>
                <a:cs typeface="+mn-cs"/>
              </a:rPr>
              <a:t>SFAC No. 7 </a:t>
            </a:r>
            <a:r>
              <a:rPr lang="en-US" sz="1200" b="0" i="0" u="none" strike="noStrike" kern="1200" baseline="0" dirty="0">
                <a:solidFill>
                  <a:schemeClr val="tx1"/>
                </a:solidFill>
                <a:latin typeface="+mn-lt"/>
                <a:ea typeface="+mn-ea"/>
                <a:cs typeface="+mn-cs"/>
              </a:rPr>
              <a:t>offers a more plausible estimate of the warranty obligation. This “expected cash flow approach” incorporates specific probabilities of cash flows into the analysis. </a:t>
            </a:r>
            <a:r>
              <a:rPr lang="en-US" dirty="0"/>
              <a:t>In that approach, alternative projected cash flows are discounted using a risk-free interest rate that has not been adjusted for any cash-flow uncertainty, and an expected value of those discounted cash flows is used as an estimate of the liability.</a:t>
            </a:r>
            <a:endParaRPr lang="en-US" i="0" dirty="0"/>
          </a:p>
        </p:txBody>
      </p:sp>
      <p:sp>
        <p:nvSpPr>
          <p:cNvPr id="4" name="Slide Number Placeholder 3"/>
          <p:cNvSpPr>
            <a:spLocks noGrp="1"/>
          </p:cNvSpPr>
          <p:nvPr>
            <p:ph type="sldNum" sz="quarter" idx="5"/>
          </p:nvPr>
        </p:nvSpPr>
        <p:spPr/>
        <p:txBody>
          <a:bodyPr/>
          <a:lstStyle/>
          <a:p>
            <a:fld id="{969E8D09-9492-4554-9C8F-456CB81F32A8}" type="slidenum">
              <a:rPr lang="en-US" smtClean="0"/>
              <a:t>47</a:t>
            </a:fld>
            <a:endParaRPr lang="en-US"/>
          </a:p>
        </p:txBody>
      </p:sp>
    </p:spTree>
    <p:extLst>
      <p:ext uri="{BB962C8B-B14F-4D97-AF65-F5344CB8AC3E}">
        <p14:creationId xmlns:p14="http://schemas.microsoft.com/office/powerpoint/2010/main" val="22762419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IN" dirty="0"/>
              <a:t>Illustration 13–18 Product</a:t>
            </a:r>
            <a:r>
              <a:rPr lang="en-IN" baseline="0" dirty="0"/>
              <a:t> Warranty</a:t>
            </a:r>
            <a:endParaRPr lang="en-IN" dirty="0"/>
          </a:p>
          <a:p>
            <a:endParaRPr lang="en-US" dirty="0"/>
          </a:p>
          <a:p>
            <a:r>
              <a:rPr lang="en-US" dirty="0"/>
              <a:t>Let’s look at an example of the expected cash flow approach to determine present value.</a:t>
            </a:r>
          </a:p>
        </p:txBody>
      </p:sp>
      <p:sp>
        <p:nvSpPr>
          <p:cNvPr id="4" name="Slide Number Placeholder 3"/>
          <p:cNvSpPr>
            <a:spLocks noGrp="1"/>
          </p:cNvSpPr>
          <p:nvPr>
            <p:ph type="sldNum" sz="quarter" idx="5"/>
          </p:nvPr>
        </p:nvSpPr>
        <p:spPr/>
        <p:txBody>
          <a:bodyPr/>
          <a:lstStyle/>
          <a:p>
            <a:fld id="{969E8D09-9492-4554-9C8F-456CB81F32A8}" type="slidenum">
              <a:rPr lang="en-US" smtClean="0"/>
              <a:t>48</a:t>
            </a:fld>
            <a:endParaRPr lang="en-US"/>
          </a:p>
        </p:txBody>
      </p:sp>
    </p:spTree>
    <p:extLst>
      <p:ext uri="{BB962C8B-B14F-4D97-AF65-F5344CB8AC3E}">
        <p14:creationId xmlns:p14="http://schemas.microsoft.com/office/powerpoint/2010/main" val="29208735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IN" dirty="0"/>
              <a:t>Illustration 13–18 Product</a:t>
            </a:r>
            <a:r>
              <a:rPr lang="en-IN" baseline="0" dirty="0"/>
              <a:t> Warranty (continued)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baseline="0" dirty="0"/>
          </a:p>
          <a:p>
            <a:pPr defTabSz="930275" eaLnBrk="1" hangingPunct="1"/>
            <a:r>
              <a:rPr lang="en-US" dirty="0"/>
              <a:t>We know that we also must determine the time value of these expected cash flow amounts. We use a risk-free interest rate of 5%,</a:t>
            </a:r>
            <a:r>
              <a:rPr lang="en-US" baseline="0" dirty="0"/>
              <a:t> as the uncertainty associated with cash flows has already been included in our estimates by using expected values.</a:t>
            </a:r>
            <a:endParaRPr lang="en-US" dirty="0"/>
          </a:p>
          <a:p>
            <a:pPr defTabSz="930275" eaLnBrk="1" hangingPunct="1"/>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expected cash flows amount for 2028 is $61,000. When</a:t>
            </a:r>
            <a:r>
              <a:rPr lang="en-US" baseline="0" dirty="0"/>
              <a:t> that number is</a:t>
            </a:r>
            <a:r>
              <a:rPr lang="en-US" dirty="0"/>
              <a:t> discounted by the present value factor for one year at 5%, which is 0.95238, the present value is $58,095. The present value of the warranty cost for 2029 is $73,469. The present value of the total warranty cost is thus $131,564.</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5"/>
          </p:nvPr>
        </p:nvSpPr>
        <p:spPr/>
        <p:txBody>
          <a:bodyPr/>
          <a:lstStyle/>
          <a:p>
            <a:fld id="{969E8D09-9492-4554-9C8F-456CB81F32A8}" type="slidenum">
              <a:rPr lang="en-US" smtClean="0"/>
              <a:t>49</a:t>
            </a:fld>
            <a:endParaRPr lang="en-US"/>
          </a:p>
        </p:txBody>
      </p:sp>
    </p:spTree>
    <p:extLst>
      <p:ext uri="{BB962C8B-B14F-4D97-AF65-F5344CB8AC3E}">
        <p14:creationId xmlns:p14="http://schemas.microsoft.com/office/powerpoint/2010/main" val="3569932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Illustration 13–1 Current Liabilities—General Mills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Let’s use the current liability section of the balance sheet of </a:t>
            </a:r>
            <a:r>
              <a:rPr lang="en-US" sz="1200" b="1" i="0" u="none" strike="noStrike" kern="1200" baseline="0" dirty="0">
                <a:solidFill>
                  <a:schemeClr val="tx1"/>
                </a:solidFill>
                <a:latin typeface="+mn-lt"/>
                <a:ea typeface="+mn-ea"/>
                <a:cs typeface="+mn-cs"/>
              </a:rPr>
              <a:t>General Mills, Inc.</a:t>
            </a:r>
            <a:r>
              <a:rPr lang="en-US" sz="120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and related disclosure notes to provide perspective on some of the liabilities we discuss. General Mills’ presentation and supplemental footnote disclosures are fairly typical.</a:t>
            </a:r>
          </a:p>
        </p:txBody>
      </p:sp>
      <p:sp>
        <p:nvSpPr>
          <p:cNvPr id="4" name="Slide Number Placeholder 3"/>
          <p:cNvSpPr>
            <a:spLocks noGrp="1"/>
          </p:cNvSpPr>
          <p:nvPr>
            <p:ph type="sldNum" sz="quarter" idx="5"/>
          </p:nvPr>
        </p:nvSpPr>
        <p:spPr/>
        <p:txBody>
          <a:bodyPr/>
          <a:lstStyle/>
          <a:p>
            <a:fld id="{969E8D09-9492-4554-9C8F-456CB81F32A8}" type="slidenum">
              <a:rPr lang="en-US" smtClean="0"/>
              <a:t>5</a:t>
            </a:fld>
            <a:endParaRPr lang="en-US"/>
          </a:p>
        </p:txBody>
      </p:sp>
    </p:spTree>
    <p:extLst>
      <p:ext uri="{BB962C8B-B14F-4D97-AF65-F5344CB8AC3E}">
        <p14:creationId xmlns:p14="http://schemas.microsoft.com/office/powerpoint/2010/main" val="3741864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IN" dirty="0"/>
              <a:t>Illustration 13–18 Product</a:t>
            </a:r>
            <a:r>
              <a:rPr lang="en-IN" baseline="0" dirty="0"/>
              <a:t> Warranty (concluded)</a:t>
            </a:r>
            <a:endParaRPr lang="en-IN" dirty="0"/>
          </a:p>
          <a:p>
            <a:pPr eaLnBrk="1" hangingPunct="1"/>
            <a:endParaRPr lang="en-IN" dirty="0"/>
          </a:p>
          <a:p>
            <a:pPr eaLnBrk="1" hangingPunct="1"/>
            <a:r>
              <a:rPr lang="en-IN" dirty="0"/>
              <a:t>Caldor Health will make an adjusting entry to record the present value of warranty liability on December 31, 2027,</a:t>
            </a:r>
            <a:r>
              <a:rPr lang="en-IN" baseline="0" dirty="0"/>
              <a:t> </a:t>
            </a:r>
            <a:r>
              <a:rPr lang="en-IN" dirty="0"/>
              <a:t>debiting warranty expense and crediting warranty liability for $131,564.</a:t>
            </a:r>
            <a:endParaRPr lang="en-US" dirty="0"/>
          </a:p>
        </p:txBody>
      </p:sp>
      <p:sp>
        <p:nvSpPr>
          <p:cNvPr id="4" name="Slide Number Placeholder 3"/>
          <p:cNvSpPr>
            <a:spLocks noGrp="1"/>
          </p:cNvSpPr>
          <p:nvPr>
            <p:ph type="sldNum" sz="quarter" idx="5"/>
          </p:nvPr>
        </p:nvSpPr>
        <p:spPr/>
        <p:txBody>
          <a:bodyPr/>
          <a:lstStyle/>
          <a:p>
            <a:fld id="{969E8D09-9492-4554-9C8F-456CB81F32A8}" type="slidenum">
              <a:rPr lang="en-US" smtClean="0"/>
              <a:t>50</a:t>
            </a:fld>
            <a:endParaRPr lang="en-US"/>
          </a:p>
        </p:txBody>
      </p:sp>
    </p:spTree>
    <p:extLst>
      <p:ext uri="{BB962C8B-B14F-4D97-AF65-F5344CB8AC3E}">
        <p14:creationId xmlns:p14="http://schemas.microsoft.com/office/powerpoint/2010/main" val="14237677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An extended warranty provides warranty protection beyond the manufacturer’s original warranty. Because an extended warranty is priced and sold separately from the </a:t>
            </a:r>
            <a:r>
              <a:rPr lang="en-US" sz="1200" b="0" i="0" u="none" strike="noStrike" kern="1200" baseline="0" dirty="0" err="1">
                <a:solidFill>
                  <a:schemeClr val="tx1"/>
                </a:solidFill>
                <a:latin typeface="+mn-lt"/>
                <a:ea typeface="+mn-ea"/>
                <a:cs typeface="+mn-cs"/>
              </a:rPr>
              <a:t>warranteed</a:t>
            </a:r>
            <a:r>
              <a:rPr lang="en-US" sz="1200" b="0" i="0" u="none" strike="noStrike" kern="1200" baseline="0" dirty="0">
                <a:solidFill>
                  <a:schemeClr val="tx1"/>
                </a:solidFill>
                <a:latin typeface="+mn-lt"/>
                <a:ea typeface="+mn-ea"/>
                <a:cs typeface="+mn-cs"/>
              </a:rPr>
              <a:t> product, it constitutes a separate performance obligation. </a:t>
            </a:r>
            <a:r>
              <a:rPr lang="en-US" dirty="0"/>
              <a:t>That means our focus isn’t on recognizing a contingent liability. Rather, it is accounting for revenue and related costs associated with the extended warranty.</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dirty="0"/>
              <a:t>Because an extended warranty provides coverage over a period of time, these arrangements typically qualify for revenue recognition over the period of coverage. However, cash typically is received up front when the extended warranty is sold. Similar to other advanced payments for future products and services, revenue from extended warranty contracts is not recognized immediately, but instead is recorded as a deferred revenue liability at the time of sale and recognized as revenue over the contract period, typically on a straight-line basis</a:t>
            </a:r>
            <a:r>
              <a:rPr lang="en-US" sz="1200" b="0" i="0" u="none" strike="noStrike"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969E8D09-9492-4554-9C8F-456CB81F32A8}" type="slidenum">
              <a:rPr lang="en-US" smtClean="0"/>
              <a:t>51</a:t>
            </a:fld>
            <a:endParaRPr lang="en-US"/>
          </a:p>
        </p:txBody>
      </p:sp>
    </p:spTree>
    <p:extLst>
      <p:ext uri="{BB962C8B-B14F-4D97-AF65-F5344CB8AC3E}">
        <p14:creationId xmlns:p14="http://schemas.microsoft.com/office/powerpoint/2010/main" val="31838148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mn-ea"/>
                <a:cs typeface="+mn-cs"/>
              </a:rPr>
              <a:t>Illustration 13–19 Extended Warranty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This illustration demonstrates accounting for extended warranties. When the extended warranty is sold, Brand Name receives cash and records a liability, deferred revenue—extended warranties for $60.</a:t>
            </a:r>
          </a:p>
          <a:p>
            <a:endParaRPr lang="en-US" sz="1200" kern="1200" baseline="0" dirty="0">
              <a:solidFill>
                <a:schemeClr val="tx1"/>
              </a:solidFill>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dirty="0"/>
              <a:t>Every year for the next three years, deferred</a:t>
            </a:r>
            <a:r>
              <a:rPr lang="en-IN" baseline="0" dirty="0"/>
              <a:t> revenue is debited and </a:t>
            </a:r>
            <a:r>
              <a:rPr lang="en-IN" dirty="0"/>
              <a:t>revenue is credited by $20 for the extended warranty, recognizing that Brand Name has fulfilled a year’s worth of performance obligation by providing warranty coverage during that year.</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mn-lt"/>
              <a:ea typeface="+mn-ea"/>
              <a:cs typeface="+mn-cs"/>
            </a:endParaRPr>
          </a:p>
          <a:p>
            <a:r>
              <a:rPr lang="en-US" sz="1200" b="0" i="0" u="none" strike="noStrike" kern="1200" baseline="0" dirty="0">
                <a:solidFill>
                  <a:schemeClr val="tx1"/>
                </a:solidFill>
                <a:latin typeface="+mn-lt"/>
                <a:ea typeface="+mn-ea"/>
                <a:cs typeface="+mn-cs"/>
              </a:rPr>
              <a:t>The costs incurred to satisfy customer claims under the extended warranties will be recorded during the same three-year period that revenue is recognized. That way, net income in each year of the extended warranty will reflect both the warranty revenue recognized and the costs associated with that revenue.</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5"/>
          </p:nvPr>
        </p:nvSpPr>
        <p:spPr/>
        <p:txBody>
          <a:bodyPr/>
          <a:lstStyle/>
          <a:p>
            <a:fld id="{969E8D09-9492-4554-9C8F-456CB81F32A8}" type="slidenum">
              <a:rPr lang="en-US" smtClean="0"/>
              <a:t>52</a:t>
            </a:fld>
            <a:endParaRPr lang="en-US"/>
          </a:p>
        </p:txBody>
      </p:sp>
    </p:spTree>
    <p:extLst>
      <p:ext uri="{BB962C8B-B14F-4D97-AF65-F5344CB8AC3E}">
        <p14:creationId xmlns:p14="http://schemas.microsoft.com/office/powerpoint/2010/main" val="35988290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Illustration 13–20 Disclosure of Litigation Contingencies—JP Morgan Chase &amp; Company</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Pending litigation is not unusual. In fact, most medium and large corporations annually report multiple loss contingencies due to litigation. In practice, accrual of a loss from pending or ongoing litigation is rare. While companies may accrue estimated lawyer fees and other legal costs, they usually do not record a loss until after the ultimate settlement has been reached or negotiations for settlement are substantially completed. While companies should provide extensive disclosure of these contingent liabilities, they do not always do so in practice. In 2010, the SEC began pressuring firms for more complete disclosure of litigation, including better descriptions of the range of losses that are reasonably possible to occur. As an</a:t>
            </a:r>
            <a:r>
              <a:rPr lang="en-US" sz="1200" b="0" i="0" u="none" strike="noStrike" kern="120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example, here we see a few excerpts from the eight pages of litigation note appearing in </a:t>
            </a:r>
            <a:r>
              <a:rPr lang="en-US" sz="1200" b="1" i="0" u="none" strike="noStrike" kern="1200" baseline="0" dirty="0">
                <a:solidFill>
                  <a:schemeClr val="tx1"/>
                </a:solidFill>
                <a:latin typeface="+mn-lt"/>
                <a:ea typeface="+mn-ea"/>
                <a:cs typeface="+mn-cs"/>
              </a:rPr>
              <a:t>JP Morgan Chase &amp; Company</a:t>
            </a:r>
            <a:r>
              <a:rPr lang="en-US" sz="1200" b="0" i="0" u="none" strike="noStrike" kern="1200" baseline="0" dirty="0">
                <a:solidFill>
                  <a:schemeClr val="tx1"/>
                </a:solidFill>
                <a:latin typeface="+mn-lt"/>
                <a:ea typeface="+mn-ea"/>
                <a:cs typeface="+mn-cs"/>
              </a:rPr>
              <a:t>’s 2022 annual report.</a:t>
            </a:r>
            <a:endParaRPr lang="en-US" dirty="0"/>
          </a:p>
        </p:txBody>
      </p:sp>
      <p:sp>
        <p:nvSpPr>
          <p:cNvPr id="4" name="Slide Number Placeholder 3"/>
          <p:cNvSpPr>
            <a:spLocks noGrp="1"/>
          </p:cNvSpPr>
          <p:nvPr>
            <p:ph type="sldNum" sz="quarter" idx="5"/>
          </p:nvPr>
        </p:nvSpPr>
        <p:spPr/>
        <p:txBody>
          <a:bodyPr/>
          <a:lstStyle/>
          <a:p>
            <a:fld id="{969E8D09-9492-4554-9C8F-456CB81F32A8}" type="slidenum">
              <a:rPr lang="en-US" smtClean="0"/>
              <a:t>53</a:t>
            </a:fld>
            <a:endParaRPr lang="en-US"/>
          </a:p>
        </p:txBody>
      </p:sp>
    </p:spTree>
    <p:extLst>
      <p:ext uri="{BB962C8B-B14F-4D97-AF65-F5344CB8AC3E}">
        <p14:creationId xmlns:p14="http://schemas.microsoft.com/office/powerpoint/2010/main" val="24985041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baseline="0" dirty="0">
                <a:solidFill>
                  <a:schemeClr val="tx1"/>
                </a:solidFill>
                <a:latin typeface="+mn-lt"/>
                <a:ea typeface="+mn-ea"/>
                <a:cs typeface="+mn-cs"/>
              </a:rPr>
              <a:t>Illustration 13–21 Disclosure of a Lawsuit— Yum! Brands, Inc.</a:t>
            </a:r>
          </a:p>
          <a:p>
            <a:endParaRPr lang="en-US" sz="1000" b="0" i="0" u="none" strike="noStrike" kern="1200" baseline="0" dirty="0">
              <a:solidFill>
                <a:schemeClr val="tx1"/>
              </a:solidFill>
              <a:latin typeface="+mn-lt"/>
              <a:ea typeface="+mn-ea"/>
              <a:cs typeface="+mn-cs"/>
            </a:endParaRPr>
          </a:p>
          <a:p>
            <a:r>
              <a:rPr lang="en-US" sz="1200" b="0" i="0" u="none" strike="noStrike" baseline="0" dirty="0">
                <a:solidFill>
                  <a:srgbClr val="000000"/>
                </a:solidFill>
                <a:latin typeface="Calibri" panose="020F0502020204030204" pitchFamily="34" charset="0"/>
              </a:rPr>
              <a:t>Even after a firm has a judgment issued against it, it may not make an accrual. As you can see in Illustration 13–21, </a:t>
            </a:r>
            <a:r>
              <a:rPr lang="en-US" sz="1200" b="1" i="0" u="none" strike="noStrike" baseline="0" dirty="0">
                <a:solidFill>
                  <a:srgbClr val="000000"/>
                </a:solidFill>
                <a:latin typeface="Calibri" panose="020F0502020204030204" pitchFamily="34" charset="0"/>
              </a:rPr>
              <a:t>Yum! Brands’ </a:t>
            </a:r>
            <a:r>
              <a:rPr lang="en-US" sz="1200" b="0" i="0" u="none" strike="noStrike" baseline="0" dirty="0">
                <a:solidFill>
                  <a:srgbClr val="000000"/>
                </a:solidFill>
                <a:latin typeface="Calibri" panose="020F0502020204030204" pitchFamily="34" charset="0"/>
              </a:rPr>
              <a:t>recent annual report disclosed but did not accrue damages from a regulatory enforcement action it lost, because the company was appealing the verdict.</a:t>
            </a:r>
            <a:endParaRPr lang="en-US" dirty="0"/>
          </a:p>
        </p:txBody>
      </p:sp>
      <p:sp>
        <p:nvSpPr>
          <p:cNvPr id="4" name="Slide Number Placeholder 3"/>
          <p:cNvSpPr>
            <a:spLocks noGrp="1"/>
          </p:cNvSpPr>
          <p:nvPr>
            <p:ph type="sldNum" sz="quarter" idx="5"/>
          </p:nvPr>
        </p:nvSpPr>
        <p:spPr/>
        <p:txBody>
          <a:bodyPr/>
          <a:lstStyle/>
          <a:p>
            <a:fld id="{969E8D09-9492-4554-9C8F-456CB81F32A8}" type="slidenum">
              <a:rPr lang="en-US" smtClean="0"/>
              <a:t>54</a:t>
            </a:fld>
            <a:endParaRPr lang="en-US"/>
          </a:p>
        </p:txBody>
      </p:sp>
    </p:spTree>
    <p:extLst>
      <p:ext uri="{BB962C8B-B14F-4D97-AF65-F5344CB8AC3E}">
        <p14:creationId xmlns:p14="http://schemas.microsoft.com/office/powerpoint/2010/main" val="11422194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Illustration 13–22 Accrual of Litigation Contingencies—Starbucks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Several weeks usually pass between the end of a company’s fiscal year and the date the financial statements for that year actually are issued or available to be issued. As shown on the time line, events occurring during this period can be used to clarify the nature of financial statement elements at the report date.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If information becomes available that sheds light on a claim that existed when the fiscal year ended, that information should be used in determining the probability of a loss contingency materializing and in estimating the amount of the loss.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The settlement of a lawsuit after </a:t>
            </a:r>
            <a:r>
              <a:rPr lang="en-US" sz="1200" b="1" i="0" u="none" strike="noStrike" kern="1200" baseline="0" dirty="0">
                <a:solidFill>
                  <a:schemeClr val="tx1"/>
                </a:solidFill>
                <a:latin typeface="+mn-lt"/>
                <a:ea typeface="+mn-ea"/>
                <a:cs typeface="+mn-cs"/>
              </a:rPr>
              <a:t>Starbucks</a:t>
            </a:r>
            <a:r>
              <a:rPr lang="en-US" sz="1200" b="0" i="0" u="none" strike="noStrike" kern="1200" baseline="0" dirty="0">
                <a:solidFill>
                  <a:schemeClr val="tx1"/>
                </a:solidFill>
                <a:latin typeface="+mn-lt"/>
                <a:ea typeface="+mn-ea"/>
                <a:cs typeface="+mn-cs"/>
              </a:rPr>
              <a:t>’ fiscal year ended apparently influenced its accrual of a loss contingency as shown in the disclosure note presented.</a:t>
            </a:r>
            <a:endParaRPr lang="en-US" dirty="0"/>
          </a:p>
          <a:p>
            <a:endParaRPr lang="en-US" dirty="0"/>
          </a:p>
          <a:p>
            <a:r>
              <a:rPr lang="en-US" sz="1200" b="0" i="0" u="none" strike="noStrike" kern="1200" baseline="0" dirty="0">
                <a:solidFill>
                  <a:schemeClr val="tx1"/>
                </a:solidFill>
                <a:latin typeface="+mn-lt"/>
                <a:ea typeface="+mn-ea"/>
                <a:cs typeface="+mn-cs"/>
              </a:rPr>
              <a:t>For a loss contingency to be accrued, the cause of the lawsuit must have occurred before the accounting period ended. It’s not necessary that the lawsuit actually was filed during that reporting period.</a:t>
            </a:r>
            <a:endParaRPr lang="en-US" dirty="0"/>
          </a:p>
        </p:txBody>
      </p:sp>
      <p:sp>
        <p:nvSpPr>
          <p:cNvPr id="4" name="Slide Number Placeholder 3"/>
          <p:cNvSpPr>
            <a:spLocks noGrp="1"/>
          </p:cNvSpPr>
          <p:nvPr>
            <p:ph type="sldNum" sz="quarter" idx="5"/>
          </p:nvPr>
        </p:nvSpPr>
        <p:spPr/>
        <p:txBody>
          <a:bodyPr/>
          <a:lstStyle/>
          <a:p>
            <a:fld id="{969E8D09-9492-4554-9C8F-456CB81F32A8}" type="slidenum">
              <a:rPr lang="en-US" smtClean="0"/>
              <a:t>55</a:t>
            </a:fld>
            <a:endParaRPr lang="en-US"/>
          </a:p>
        </p:txBody>
      </p:sp>
    </p:spTree>
    <p:extLst>
      <p:ext uri="{BB962C8B-B14F-4D97-AF65-F5344CB8AC3E}">
        <p14:creationId xmlns:p14="http://schemas.microsoft.com/office/powerpoint/2010/main" val="23907418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Illustration 13–23 Subsequent Events—Wells Fargo &amp; Company</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Sometimes, the cause of a loss contingency occurs after the end of the year but before the financial statements are issued, as shown on the timeline.</a:t>
            </a:r>
          </a:p>
          <a:p>
            <a:endParaRPr lang="en-US" sz="1200" b="0" i="0" u="none" strike="noStrike" kern="1200" baseline="0" dirty="0">
              <a:solidFill>
                <a:schemeClr val="tx1"/>
              </a:solidFill>
              <a:latin typeface="+mn-lt"/>
              <a:ea typeface="+mn-ea"/>
              <a:cs typeface="+mn-cs"/>
            </a:endParaRPr>
          </a:p>
          <a:p>
            <a:r>
              <a:rPr lang="en-US" dirty="0"/>
              <a:t>When a contingency comes into existence after the company’s fiscal year-end, a liability cannot be accrued because it didn’t exist at the end of the year. However, if the failure to disclose the possible loss would cause the financial statements to be misleading, the situation should be described in a disclosure note, including the effect of the possible loss on key accounting numbers affected</a:t>
            </a:r>
            <a:r>
              <a:rPr lang="en-US" sz="1200" b="0" i="0" u="none" strike="noStrike" kern="1200" baseline="0" dirty="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fact, </a:t>
            </a:r>
            <a:r>
              <a:rPr lang="en-US" sz="1200" b="0" i="1" u="none" strike="noStrike" kern="1200" baseline="0" dirty="0">
                <a:solidFill>
                  <a:schemeClr val="tx1"/>
                </a:solidFill>
                <a:latin typeface="+mn-lt"/>
                <a:ea typeface="+mn-ea"/>
                <a:cs typeface="+mn-cs"/>
              </a:rPr>
              <a:t>any </a:t>
            </a:r>
            <a:r>
              <a:rPr lang="en-US" sz="1200" b="0" i="0" u="none" strike="noStrike" kern="1200" baseline="0" dirty="0">
                <a:solidFill>
                  <a:schemeClr val="tx1"/>
                </a:solidFill>
                <a:latin typeface="+mn-lt"/>
                <a:ea typeface="+mn-ea"/>
                <a:cs typeface="+mn-cs"/>
              </a:rPr>
              <a:t>event occurring after the fiscal year-end but before the financial statements are issued that has a material effect on the company’s financial position must be disclosed in a subsequent events disclosure note.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example here shows a disclosure note from Wells Fargo’s 2022 annual report, describing </a:t>
            </a:r>
            <a:r>
              <a:rPr lang="en-US" dirty="0"/>
              <a:t>a material event that took place in January 2023, after the company’s December 31 year end but before the financial statements were issued</a:t>
            </a:r>
            <a:r>
              <a:rPr lang="en-US" sz="1200" b="0" i="0" u="none" strike="noStrike" kern="1200" baseline="0" dirty="0">
                <a:solidFill>
                  <a:schemeClr val="tx1"/>
                </a:solidFill>
                <a:latin typeface="+mn-lt"/>
                <a:ea typeface="+mn-ea"/>
                <a:cs typeface="+mn-cs"/>
              </a:rPr>
              <a:t>.</a:t>
            </a:r>
          </a:p>
        </p:txBody>
      </p:sp>
      <p:sp>
        <p:nvSpPr>
          <p:cNvPr id="4" name="Slide Number Placeholder 3"/>
          <p:cNvSpPr>
            <a:spLocks noGrp="1"/>
          </p:cNvSpPr>
          <p:nvPr>
            <p:ph type="sldNum" sz="quarter" idx="5"/>
          </p:nvPr>
        </p:nvSpPr>
        <p:spPr/>
        <p:txBody>
          <a:bodyPr/>
          <a:lstStyle/>
          <a:p>
            <a:fld id="{969E8D09-9492-4554-9C8F-456CB81F32A8}" type="slidenum">
              <a:rPr lang="en-US" smtClean="0"/>
              <a:t>56</a:t>
            </a:fld>
            <a:endParaRPr lang="en-US"/>
          </a:p>
        </p:txBody>
      </p:sp>
    </p:spTree>
    <p:extLst>
      <p:ext uri="{BB962C8B-B14F-4D97-AF65-F5344CB8AC3E}">
        <p14:creationId xmlns:p14="http://schemas.microsoft.com/office/powerpoint/2010/main" val="7069197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Illustration 13–24 Unasserted Claims—Union Pacific Corporation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Sometimes companies are aware of a potential claim that has not yet been made. Such unasserted claims may require accrual or disclosure of a contingent liability. A two-step process is involved in deciding how the unasserted claim should be reported:</a:t>
            </a:r>
          </a:p>
          <a:p>
            <a:pPr marL="228600" indent="-228600">
              <a:buFont typeface="+mj-lt"/>
              <a:buAutoNum type="arabicPeriod"/>
            </a:pPr>
            <a:r>
              <a:rPr lang="en-US" sz="1200" b="0" i="0" u="none" strike="noStrike" kern="1200" baseline="0" dirty="0">
                <a:solidFill>
                  <a:schemeClr val="tx1"/>
                </a:solidFill>
                <a:latin typeface="+mn-lt"/>
                <a:ea typeface="+mn-ea"/>
                <a:cs typeface="+mn-cs"/>
              </a:rPr>
              <a:t>Is it probable that a claim will be asserted? If the answer to that question is “no,” stop. No accrual or disclosure is necessary. If the answer is “yes,” go on to step 2.</a:t>
            </a:r>
          </a:p>
          <a:p>
            <a:pPr marL="228600" indent="-228600">
              <a:buFont typeface="+mj-lt"/>
              <a:buAutoNum type="arabicPeriod"/>
            </a:pPr>
            <a:r>
              <a:rPr lang="en-US" sz="1200" b="0" i="0" u="none" strike="noStrike" kern="1200" baseline="0" dirty="0">
                <a:solidFill>
                  <a:schemeClr val="tx1"/>
                </a:solidFill>
                <a:latin typeface="+mn-lt"/>
                <a:ea typeface="+mn-ea"/>
                <a:cs typeface="+mn-cs"/>
              </a:rPr>
              <a:t>Treat the claim as if the claim has been asserted. That requires evaluating (a) the likelihood of an unfavorable outcome and (b) whether the dollar amount of loss can be estimated, just as we already have discussed for other loss contingencies for which a claim has already been asserted.</a:t>
            </a:r>
          </a:p>
          <a:p>
            <a:pPr marL="228600" indent="-228600">
              <a:buFont typeface="+mj-lt"/>
              <a:buAutoNum type="arabicPeriod"/>
            </a:pP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As described in a December 31, 2022, disclosure note seen here, </a:t>
            </a:r>
            <a:r>
              <a:rPr lang="en-US" sz="1200" b="1" i="0" u="none" strike="noStrike" kern="1200" baseline="0" dirty="0">
                <a:solidFill>
                  <a:schemeClr val="tx1"/>
                </a:solidFill>
                <a:latin typeface="+mn-lt"/>
                <a:ea typeface="+mn-ea"/>
                <a:cs typeface="+mn-cs"/>
              </a:rPr>
              <a:t>Union Pacific </a:t>
            </a:r>
            <a:r>
              <a:rPr lang="en-US" sz="1200" b="0" i="0" u="none" strike="noStrike" kern="1200" baseline="0" dirty="0">
                <a:solidFill>
                  <a:schemeClr val="tx1"/>
                </a:solidFill>
                <a:latin typeface="+mn-lt"/>
                <a:ea typeface="+mn-ea"/>
                <a:cs typeface="+mn-cs"/>
              </a:rPr>
              <a:t>concluded that some unasserted claims met the criteria for accrual under this two-step decision process.</a:t>
            </a:r>
          </a:p>
        </p:txBody>
      </p:sp>
      <p:sp>
        <p:nvSpPr>
          <p:cNvPr id="4" name="Slide Number Placeholder 3"/>
          <p:cNvSpPr>
            <a:spLocks noGrp="1"/>
          </p:cNvSpPr>
          <p:nvPr>
            <p:ph type="sldNum" sz="quarter" idx="5"/>
          </p:nvPr>
        </p:nvSpPr>
        <p:spPr/>
        <p:txBody>
          <a:bodyPr/>
          <a:lstStyle/>
          <a:p>
            <a:fld id="{969E8D09-9492-4554-9C8F-456CB81F32A8}" type="slidenum">
              <a:rPr lang="en-US" smtClean="0"/>
              <a:t>57</a:t>
            </a:fld>
            <a:endParaRPr lang="en-US"/>
          </a:p>
        </p:txBody>
      </p:sp>
    </p:spTree>
    <p:extLst>
      <p:ext uri="{BB962C8B-B14F-4D97-AF65-F5344CB8AC3E}">
        <p14:creationId xmlns:p14="http://schemas.microsoft.com/office/powerpoint/2010/main" val="44254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87190"/>
          </a:xfrm>
        </p:spPr>
        <p:txBody>
          <a:bodyPr/>
          <a:lstStyle/>
          <a:p>
            <a:r>
              <a:rPr lang="en-US" sz="1000" b="0" i="0" u="none" strike="noStrike" kern="1200" baseline="0" dirty="0">
                <a:solidFill>
                  <a:schemeClr val="tx1"/>
                </a:solidFill>
                <a:latin typeface="+mn-lt"/>
                <a:ea typeface="+mn-ea"/>
                <a:cs typeface="+mn-cs"/>
              </a:rPr>
              <a:t>Accounting for contingencies is part of a broader international standard, IAS No. 37, “Provisions, Contingent Liabilities and Contingent Assets.” Overall, accounting for contingent losses under IFRS is quite similar to accounting under U.S. GAAP. A contingent loss is accrued if it’s both probable and can be reasonably estimated; and disclosed if it’s of at least a remote probability. However, there are some important differences:</a:t>
            </a:r>
          </a:p>
          <a:p>
            <a:endParaRPr lang="en-US" sz="10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000" b="0" i="0" u="none" strike="noStrike" kern="1200" baseline="0" dirty="0">
                <a:solidFill>
                  <a:schemeClr val="tx1"/>
                </a:solidFill>
                <a:latin typeface="+mn-lt"/>
                <a:ea typeface="+mn-ea"/>
                <a:cs typeface="+mn-cs"/>
              </a:rPr>
              <a:t>IFRS refers to accrued loss contingencies as “provisions,” and refers to possible obligations that are not accrued as “contingent liabilities.” The term “contingent liabilities” is used for all of these obligations in U.S. GAAP.</a:t>
            </a:r>
          </a:p>
          <a:p>
            <a:pPr marL="171450" indent="-171450">
              <a:buFont typeface="Arial" panose="020B0604020202020204" pitchFamily="34" charset="0"/>
              <a:buChar char="•"/>
            </a:pPr>
            <a:r>
              <a:rPr lang="en-US" sz="1000" b="0" i="0" u="none" strike="noStrike" kern="1200" baseline="0" dirty="0">
                <a:solidFill>
                  <a:schemeClr val="tx1"/>
                </a:solidFill>
                <a:latin typeface="+mn-lt"/>
                <a:ea typeface="+mn-ea"/>
                <a:cs typeface="+mn-cs"/>
              </a:rPr>
              <a:t>IFRS requires disclosure (but not accrual) of two types of contingent liabilities: (1) possible obligations whose existence will be confirmed by some uncertain future events that the company does not control, and (2) a present obligation for which either it is not probable that a future outflow will occur or the amount of the future outflow cannot be measured with sufficient reliability. U.S. GAAP does not make this distinction but typically would require disclosure of the same contingencies.</a:t>
            </a:r>
          </a:p>
          <a:p>
            <a:pPr marL="171450" indent="-171450">
              <a:buFont typeface="Arial" panose="020B0604020202020204" pitchFamily="34" charset="0"/>
              <a:buChar char="•"/>
            </a:pPr>
            <a:r>
              <a:rPr lang="en-US" sz="1000" b="0" i="0" u="none" strike="noStrike" kern="1200" baseline="0" dirty="0">
                <a:solidFill>
                  <a:schemeClr val="tx1"/>
                </a:solidFill>
                <a:latin typeface="+mn-lt"/>
                <a:ea typeface="+mn-ea"/>
                <a:cs typeface="+mn-cs"/>
              </a:rPr>
              <a:t>IFRS defines “probable” as “more likely than not” (greater than 50%), which is a lower threshold than typically associated with “probable” in U.S. GAAP.</a:t>
            </a:r>
          </a:p>
          <a:p>
            <a:pPr marL="171450" indent="-171450">
              <a:buFont typeface="Arial" panose="020B0604020202020204" pitchFamily="34" charset="0"/>
              <a:buChar char="•"/>
            </a:pPr>
            <a:r>
              <a:rPr lang="en-US" sz="1000" b="0" i="0" u="none" strike="noStrike" kern="1200" baseline="0" dirty="0">
                <a:solidFill>
                  <a:schemeClr val="tx1"/>
                </a:solidFill>
                <a:latin typeface="+mn-lt"/>
                <a:ea typeface="+mn-ea"/>
                <a:cs typeface="+mn-cs"/>
              </a:rPr>
              <a:t>If a liability is accrued, IFRS measures the liability as the best estimate of the expenditure required to settle the present obligation. If there is a range of equally likely outcomes, IFRS would use the midpoint of the range, while U.S. GAAP requires use of the low end of the range.</a:t>
            </a:r>
          </a:p>
          <a:p>
            <a:pPr marL="171450" indent="-171450">
              <a:buFont typeface="Arial" panose="020B0604020202020204" pitchFamily="34" charset="0"/>
              <a:buChar char="•"/>
            </a:pPr>
            <a:r>
              <a:rPr lang="en-US" sz="1000" b="0" i="0" u="none" strike="noStrike" kern="1200" baseline="0" dirty="0">
                <a:solidFill>
                  <a:schemeClr val="tx1"/>
                </a:solidFill>
                <a:latin typeface="+mn-lt"/>
                <a:ea typeface="+mn-ea"/>
                <a:cs typeface="+mn-cs"/>
              </a:rPr>
              <a:t>If the effect of the time value of money is material, IFRS requires the liability to be stated at present value. U.S. GAAP allows using present values under some circumstances, but liabilities for loss contingencies like litigation typically are not discounted for time value of money.</a:t>
            </a:r>
          </a:p>
          <a:p>
            <a:pPr marL="171450" indent="-171450">
              <a:buFont typeface="Arial" panose="020B0604020202020204" pitchFamily="34" charset="0"/>
              <a:buChar char="•"/>
            </a:pPr>
            <a:r>
              <a:rPr lang="en-US" sz="1000" b="0" i="0" u="none" strike="noStrike" kern="1200" baseline="0" dirty="0">
                <a:solidFill>
                  <a:schemeClr val="tx1"/>
                </a:solidFill>
                <a:latin typeface="+mn-lt"/>
                <a:ea typeface="+mn-ea"/>
                <a:cs typeface="+mn-cs"/>
              </a:rPr>
              <a:t>IFRS recognizes provisions and contingencies for “onerous” contracts, defined as those in which the unavoidable costs of meeting the obligations exceed the expected benefits. Under U.S. GAAP we generally don’t disclose or recognize losses on such money-losing contracts, although there are some exceptions (for example, losses on long-term construction contracts are accrued, as are losses on contracts that have been terminated).</a:t>
            </a:r>
            <a:endParaRPr lang="en-US" sz="1000" dirty="0"/>
          </a:p>
        </p:txBody>
      </p:sp>
      <p:sp>
        <p:nvSpPr>
          <p:cNvPr id="4" name="Slide Number Placeholder 3"/>
          <p:cNvSpPr>
            <a:spLocks noGrp="1"/>
          </p:cNvSpPr>
          <p:nvPr>
            <p:ph type="sldNum" sz="quarter" idx="5"/>
          </p:nvPr>
        </p:nvSpPr>
        <p:spPr/>
        <p:txBody>
          <a:bodyPr/>
          <a:lstStyle/>
          <a:p>
            <a:fld id="{969E8D09-9492-4554-9C8F-456CB81F32A8}" type="slidenum">
              <a:rPr lang="en-US" smtClean="0"/>
              <a:t>58</a:t>
            </a:fld>
            <a:endParaRPr lang="en-US"/>
          </a:p>
        </p:txBody>
      </p:sp>
    </p:spTree>
    <p:extLst>
      <p:ext uri="{BB962C8B-B14F-4D97-AF65-F5344CB8AC3E}">
        <p14:creationId xmlns:p14="http://schemas.microsoft.com/office/powerpoint/2010/main" val="4977597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gain contingency is an uncertain situation that might result in a gain. For example, in a pending lawsuit, one side—the defendant—faces a loss contingency; the other side—the plaintiff—has a gain contingency. As we discussed earlier, loss contingencies are accrued when it’s probable that an amount will be paid and the amount can reasonably be estimated. However, gain contingencies are not accrued. The nonparallel treatment of gain contingencies is an example of conservatism, following the reasoning that it’s desirable to anticipate losses, but recognizing gains should await their realization.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Though gain contingencies are not recorded in the accounts, material ones are disclosed in notes to the financial statements. Care should be taken that the disclosure note not give “misleading implications as to the likelihood of realization.”</a:t>
            </a:r>
            <a:endParaRPr lang="en-US" dirty="0"/>
          </a:p>
        </p:txBody>
      </p:sp>
      <p:sp>
        <p:nvSpPr>
          <p:cNvPr id="4" name="Slide Number Placeholder 3"/>
          <p:cNvSpPr>
            <a:spLocks noGrp="1"/>
          </p:cNvSpPr>
          <p:nvPr>
            <p:ph type="sldNum" sz="quarter" idx="5"/>
          </p:nvPr>
        </p:nvSpPr>
        <p:spPr/>
        <p:txBody>
          <a:bodyPr/>
          <a:lstStyle/>
          <a:p>
            <a:fld id="{969E8D09-9492-4554-9C8F-456CB81F32A8}" type="slidenum">
              <a:rPr lang="en-US" smtClean="0"/>
              <a:t>59</a:t>
            </a:fld>
            <a:endParaRPr lang="en-US"/>
          </a:p>
        </p:txBody>
      </p:sp>
    </p:spTree>
    <p:extLst>
      <p:ext uri="{BB962C8B-B14F-4D97-AF65-F5344CB8AC3E}">
        <p14:creationId xmlns:p14="http://schemas.microsoft.com/office/powerpoint/2010/main" val="4174208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Illustration 13–1 Current Liabilities—General Mills (continued)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Here we see the note on debt—specifically, the amounts and weighted average interest rates for notes payable.</a:t>
            </a:r>
          </a:p>
        </p:txBody>
      </p:sp>
      <p:sp>
        <p:nvSpPr>
          <p:cNvPr id="4" name="Slide Number Placeholder 3"/>
          <p:cNvSpPr>
            <a:spLocks noGrp="1"/>
          </p:cNvSpPr>
          <p:nvPr>
            <p:ph type="sldNum" sz="quarter" idx="5"/>
          </p:nvPr>
        </p:nvSpPr>
        <p:spPr/>
        <p:txBody>
          <a:bodyPr/>
          <a:lstStyle/>
          <a:p>
            <a:fld id="{969E8D09-9492-4554-9C8F-456CB81F32A8}" type="slidenum">
              <a:rPr lang="en-US" smtClean="0"/>
              <a:t>6</a:t>
            </a:fld>
            <a:endParaRPr lang="en-US"/>
          </a:p>
        </p:txBody>
      </p:sp>
    </p:spTree>
    <p:extLst>
      <p:ext uri="{BB962C8B-B14F-4D97-AF65-F5344CB8AC3E}">
        <p14:creationId xmlns:p14="http://schemas.microsoft.com/office/powerpoint/2010/main" val="42305198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Under U.S. GAAP, gain contingencies are never accrued. Under IFRS, gain contingencies are accrued if their future realization is “virtually certain” to occur. Both U.S. GAAP and IFRS disclose contingent gains when future realization is probable, but under IFRS “probable” is defined as “more likely than not” (greater than 50%), and so has a lower threshold than it does under U.S. GAAP.</a:t>
            </a:r>
            <a:endParaRPr lang="en-US" dirty="0"/>
          </a:p>
        </p:txBody>
      </p:sp>
      <p:sp>
        <p:nvSpPr>
          <p:cNvPr id="4" name="Slide Number Placeholder 3"/>
          <p:cNvSpPr>
            <a:spLocks noGrp="1"/>
          </p:cNvSpPr>
          <p:nvPr>
            <p:ph type="sldNum" sz="quarter" idx="5"/>
          </p:nvPr>
        </p:nvSpPr>
        <p:spPr/>
        <p:txBody>
          <a:bodyPr/>
          <a:lstStyle/>
          <a:p>
            <a:fld id="{969E8D09-9492-4554-9C8F-456CB81F32A8}" type="slidenum">
              <a:rPr lang="en-US" smtClean="0"/>
              <a:t>60</a:t>
            </a:fld>
            <a:endParaRPr lang="en-US"/>
          </a:p>
        </p:txBody>
      </p:sp>
    </p:spTree>
    <p:extLst>
      <p:ext uri="{BB962C8B-B14F-4D97-AF65-F5344CB8AC3E}">
        <p14:creationId xmlns:p14="http://schemas.microsoft.com/office/powerpoint/2010/main" val="18918956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All firms incur liabilities in connection with their payrolls. These liabilities arise primarily from legal requirements to withhold taxes from employees’ </a:t>
            </a:r>
            <a:r>
              <a:rPr lang="en-IN" dirty="0" err="1"/>
              <a:t>paychecks</a:t>
            </a:r>
            <a:r>
              <a:rPr lang="en-IN" dirty="0"/>
              <a:t> and from payroll taxes on the firms themselves. Some payroll-related liabilities result from voluntary payroll deductions of amounts payable to third parties.</a:t>
            </a:r>
            <a:endParaRPr lang="en-US" dirty="0"/>
          </a:p>
        </p:txBody>
      </p:sp>
      <p:sp>
        <p:nvSpPr>
          <p:cNvPr id="4" name="Slide Number Placeholder 3"/>
          <p:cNvSpPr>
            <a:spLocks noGrp="1"/>
          </p:cNvSpPr>
          <p:nvPr>
            <p:ph type="sldNum" sz="quarter" idx="5"/>
          </p:nvPr>
        </p:nvSpPr>
        <p:spPr/>
        <p:txBody>
          <a:bodyPr/>
          <a:lstStyle/>
          <a:p>
            <a:fld id="{969E8D09-9492-4554-9C8F-456CB81F32A8}" type="slidenum">
              <a:rPr lang="en-US" smtClean="0"/>
              <a:t>61</a:t>
            </a:fld>
            <a:endParaRPr lang="en-US"/>
          </a:p>
        </p:txBody>
      </p:sp>
    </p:spTree>
    <p:extLst>
      <p:ext uri="{BB962C8B-B14F-4D97-AF65-F5344CB8AC3E}">
        <p14:creationId xmlns:p14="http://schemas.microsoft.com/office/powerpoint/2010/main" val="29360638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Employers are required by law to withhold federal (and sometimes state) income taxes and Social Security taxes from employees’ paychecks and remit these to the Internal Revenue Service. The amount withheld for federal income taxes is determined by a tax table furnished by the IRS and varies according to the amount earned and the number of exemptions claimed by the employee. Also, the Federal Insurance Contributions Act (FICA) requires employers to withhold a percentage of each employee’s earnings up to a specified maximum. Both the percentage and the maximum are changed intermittently</a:t>
            </a:r>
            <a:r>
              <a:rPr lang="en-IN" dirty="0"/>
              <a:t>.</a:t>
            </a:r>
          </a:p>
          <a:p>
            <a:endParaRPr lang="en-IN" dirty="0"/>
          </a:p>
          <a:p>
            <a:r>
              <a:rPr lang="en-US" dirty="0"/>
              <a:t>As the time this document was created, the deduction for Social Security was 6.2% of the first $168,600 an employee earns, and this ceiling amount changes each year for cost-of-living adjustments. Additionally, a deduction for Medicare tax is 1.45%. The employer also must pay an equal (matching) amount on behalf of the employee. Individuals also must pay additional Medicare tax of 0.9% on wages in excess of a base that varies with a taxpayer’s filing status (there is no employer match against that additional Medicare tax). Self-employed persons must pay both the employer and employee portions (12.4% for Social Security and 2.9% for Medicare).</a:t>
            </a:r>
          </a:p>
        </p:txBody>
      </p:sp>
      <p:sp>
        <p:nvSpPr>
          <p:cNvPr id="4" name="Slide Number Placeholder 3"/>
          <p:cNvSpPr>
            <a:spLocks noGrp="1"/>
          </p:cNvSpPr>
          <p:nvPr>
            <p:ph type="sldNum" sz="quarter" idx="5"/>
          </p:nvPr>
        </p:nvSpPr>
        <p:spPr/>
        <p:txBody>
          <a:bodyPr/>
          <a:lstStyle/>
          <a:p>
            <a:fld id="{969E8D09-9492-4554-9C8F-456CB81F32A8}" type="slidenum">
              <a:rPr lang="en-US" smtClean="0"/>
              <a:t>62</a:t>
            </a:fld>
            <a:endParaRPr lang="en-US"/>
          </a:p>
        </p:txBody>
      </p:sp>
    </p:spTree>
    <p:extLst>
      <p:ext uri="{BB962C8B-B14F-4D97-AF65-F5344CB8AC3E}">
        <p14:creationId xmlns:p14="http://schemas.microsoft.com/office/powerpoint/2010/main" val="6698578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the required deductions for income taxes and Social Security taxes, employees often authorize their employers to deduct other amounts from their paychecks. These deductions might include union dues, contributions to savings or retirement plans, and insurance premiums. Amounts deducted this way represent liabilities until paid to the appropriate organizations</a:t>
            </a:r>
            <a:r>
              <a:rPr lang="en-US" sz="1200" b="0" i="0" u="none" strike="noStrike" kern="1200" baseline="0" dirty="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One payroll tax mentioned previously is the employer’s matching amount of FICA taxes. The employer also must pay federal and state unemployment taxes on behalf of its employees.</a:t>
            </a:r>
          </a:p>
          <a:p>
            <a:endParaRPr lang="en-US" sz="1200" b="0" i="0" u="none" strike="noStrike" kern="1200" baseline="0" dirty="0">
              <a:solidFill>
                <a:schemeClr val="tx1"/>
              </a:solidFill>
              <a:latin typeface="+mn-lt"/>
              <a:ea typeface="+mn-ea"/>
              <a:cs typeface="+mn-cs"/>
            </a:endParaRPr>
          </a:p>
          <a:p>
            <a:r>
              <a:rPr lang="en-US" dirty="0"/>
              <a:t>The Federal Unemployment Tax Act (FUTA) requires a tax of 6.0% of the first $7,000 earned by each employee. This amount is reduced by a 5.4% (maximum) credit for contributions to state unemployment programs, so the net federal rate can be as low as 0.6%. The most common state rate is 2.7%, but rates vary between states and also vary within states for different types of employers.</a:t>
            </a:r>
          </a:p>
          <a:p>
            <a:endParaRPr lang="en-US" sz="1200" b="0" i="0" u="none" strike="noStrike" kern="1200" baseline="0" dirty="0">
              <a:solidFill>
                <a:schemeClr val="tx1"/>
              </a:solidFill>
              <a:latin typeface="+mn-lt"/>
              <a:ea typeface="+mn-ea"/>
              <a:cs typeface="+mn-cs"/>
            </a:endParaRPr>
          </a:p>
          <a:p>
            <a:r>
              <a:rPr lang="en-US" dirty="0"/>
              <a:t>In addition to salaries, withholding taxes, and payroll taxes, many companies provide employees a variety of fringe benefits. Most commonly, employers pay all or part of employees’ insurance premiums and/or contributions to retirement income plans</a:t>
            </a:r>
            <a:r>
              <a:rPr lang="en-US" sz="1200" b="0" i="0" u="none" strike="noStrike"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969E8D09-9492-4554-9C8F-456CB81F32A8}" type="slidenum">
              <a:rPr lang="en-US" smtClean="0"/>
              <a:t>63</a:t>
            </a:fld>
            <a:endParaRPr lang="en-US"/>
          </a:p>
        </p:txBody>
      </p:sp>
    </p:spTree>
    <p:extLst>
      <p:ext uri="{BB962C8B-B14F-4D97-AF65-F5344CB8AC3E}">
        <p14:creationId xmlns:p14="http://schemas.microsoft.com/office/powerpoint/2010/main" val="19392947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Illustration 13A–1</a:t>
            </a:r>
            <a:r>
              <a:rPr lang="en-US" baseline="0" dirty="0"/>
              <a:t> Payroll-Related Liabilities</a:t>
            </a:r>
          </a:p>
          <a:p>
            <a:pPr eaLnBrk="1" hangingPunct="1"/>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IN" dirty="0"/>
              <a:t>Here’s an illustration of payroll-related liabilities. As you study the illustration,</a:t>
            </a:r>
            <a:r>
              <a:rPr lang="en-IN" baseline="0" dirty="0"/>
              <a:t> you should note the similarity among all payroll-related liabilities. </a:t>
            </a:r>
            <a:r>
              <a:rPr lang="en-US" dirty="0"/>
              <a:t>Amounts withheld from paychecks—voluntarily or involuntarily—are liabilities until turned over to appropriate third parties. Payroll taxes and expenses for fringe benefits are incurred as a result of services performed by employees and also are liabilities until paid to appropriate third parties.</a:t>
            </a:r>
            <a:endParaRPr lang="en-US" baseline="0" dirty="0"/>
          </a:p>
        </p:txBody>
      </p:sp>
      <p:sp>
        <p:nvSpPr>
          <p:cNvPr id="4" name="Slide Number Placeholder 3"/>
          <p:cNvSpPr>
            <a:spLocks noGrp="1"/>
          </p:cNvSpPr>
          <p:nvPr>
            <p:ph type="sldNum" sz="quarter" idx="5"/>
          </p:nvPr>
        </p:nvSpPr>
        <p:spPr/>
        <p:txBody>
          <a:bodyPr/>
          <a:lstStyle/>
          <a:p>
            <a:fld id="{969E8D09-9492-4554-9C8F-456CB81F32A8}" type="slidenum">
              <a:rPr lang="en-US" smtClean="0"/>
              <a:t>64</a:t>
            </a:fld>
            <a:endParaRPr lang="en-US"/>
          </a:p>
        </p:txBody>
      </p:sp>
    </p:spTree>
    <p:extLst>
      <p:ext uri="{BB962C8B-B14F-4D97-AF65-F5344CB8AC3E}">
        <p14:creationId xmlns:p14="http://schemas.microsoft.com/office/powerpoint/2010/main" val="13912412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Illustration 13A–1</a:t>
            </a:r>
            <a:r>
              <a:rPr lang="en-US" baseline="0" dirty="0"/>
              <a:t> Payroll-Related Liabilities (continued)</a:t>
            </a:r>
            <a:endParaRPr lang="en-US" sz="1200" b="0" i="0" u="none" strike="noStrike" kern="1200" baseline="0" dirty="0">
              <a:solidFill>
                <a:schemeClr val="tx1"/>
              </a:solidFill>
              <a:latin typeface="+mn-lt"/>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Amounts withheld from paychecks—voluntarily or involuntarily—are liabilities until turned over to appropriate third parties. Payroll taxes and expenses for fringe benefits are incurred as a result of services performed by employees and also are liabilities until paid to appropriate third parties.</a:t>
            </a:r>
          </a:p>
        </p:txBody>
      </p:sp>
      <p:sp>
        <p:nvSpPr>
          <p:cNvPr id="4" name="Slide Number Placeholder 3"/>
          <p:cNvSpPr>
            <a:spLocks noGrp="1"/>
          </p:cNvSpPr>
          <p:nvPr>
            <p:ph type="sldNum" sz="quarter" idx="5"/>
          </p:nvPr>
        </p:nvSpPr>
        <p:spPr/>
        <p:txBody>
          <a:bodyPr/>
          <a:lstStyle/>
          <a:p>
            <a:fld id="{969E8D09-9492-4554-9C8F-456CB81F32A8}" type="slidenum">
              <a:rPr lang="en-US" smtClean="0"/>
              <a:t>65</a:t>
            </a:fld>
            <a:endParaRPr lang="en-US"/>
          </a:p>
        </p:txBody>
      </p:sp>
    </p:spTree>
    <p:extLst>
      <p:ext uri="{BB962C8B-B14F-4D97-AF65-F5344CB8AC3E}">
        <p14:creationId xmlns:p14="http://schemas.microsoft.com/office/powerpoint/2010/main" val="18687461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9A7A27-C7DA-4E20-8877-F9D8D7F61956}" type="slidenum">
              <a:rPr lang="en-US" smtClean="0"/>
              <a:t>66</a:t>
            </a:fld>
            <a:endParaRPr lang="en-US"/>
          </a:p>
        </p:txBody>
      </p:sp>
    </p:spTree>
    <p:extLst>
      <p:ext uri="{BB962C8B-B14F-4D97-AF65-F5344CB8AC3E}">
        <p14:creationId xmlns:p14="http://schemas.microsoft.com/office/powerpoint/2010/main" val="40057414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9E8D09-9492-4554-9C8F-456CB81F32A8}" type="slidenum">
              <a:rPr lang="en-US" smtClean="0"/>
              <a:t>67</a:t>
            </a:fld>
            <a:endParaRPr lang="en-US"/>
          </a:p>
        </p:txBody>
      </p:sp>
    </p:spTree>
    <p:extLst>
      <p:ext uri="{BB962C8B-B14F-4D97-AF65-F5344CB8AC3E}">
        <p14:creationId xmlns:p14="http://schemas.microsoft.com/office/powerpoint/2010/main" val="255878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9E8D09-9492-4554-9C8F-456CB81F32A8}" type="slidenum">
              <a:rPr lang="en-US" smtClean="0"/>
              <a:t>68</a:t>
            </a:fld>
            <a:endParaRPr lang="en-US"/>
          </a:p>
        </p:txBody>
      </p:sp>
    </p:spTree>
    <p:extLst>
      <p:ext uri="{BB962C8B-B14F-4D97-AF65-F5344CB8AC3E}">
        <p14:creationId xmlns:p14="http://schemas.microsoft.com/office/powerpoint/2010/main" val="4244544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9E8D09-9492-4554-9C8F-456CB81F32A8}" type="slidenum">
              <a:rPr lang="en-US" smtClean="0"/>
              <a:t>69</a:t>
            </a:fld>
            <a:endParaRPr lang="en-US"/>
          </a:p>
        </p:txBody>
      </p:sp>
    </p:spTree>
    <p:extLst>
      <p:ext uri="{BB962C8B-B14F-4D97-AF65-F5344CB8AC3E}">
        <p14:creationId xmlns:p14="http://schemas.microsoft.com/office/powerpoint/2010/main" val="429578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Illustration 13–1 Current Liabilities—General Mills (concluded)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a:solidFill>
                <a:schemeClr val="tx1"/>
              </a:solidFill>
              <a:latin typeface="+mn-lt"/>
              <a:ea typeface="+mn-ea"/>
              <a:cs typeface="+mn-cs"/>
            </a:endParaRPr>
          </a:p>
          <a:p>
            <a:pPr algn="l"/>
            <a:r>
              <a:rPr lang="en-US" sz="1200" b="0" i="0" u="none" strike="noStrike" kern="1200" baseline="0" dirty="0">
                <a:solidFill>
                  <a:schemeClr val="tx1"/>
                </a:solidFill>
                <a:latin typeface="+mn-lt"/>
                <a:ea typeface="+mn-ea"/>
                <a:cs typeface="+mn-cs"/>
              </a:rPr>
              <a:t>Here we see the note on credit lines and commercial paper.</a:t>
            </a:r>
            <a:endParaRPr lang="en-US" sz="1400" b="1" dirty="0"/>
          </a:p>
        </p:txBody>
      </p:sp>
      <p:sp>
        <p:nvSpPr>
          <p:cNvPr id="4" name="Slide Number Placeholder 3"/>
          <p:cNvSpPr>
            <a:spLocks noGrp="1"/>
          </p:cNvSpPr>
          <p:nvPr>
            <p:ph type="sldNum" sz="quarter" idx="5"/>
          </p:nvPr>
        </p:nvSpPr>
        <p:spPr/>
        <p:txBody>
          <a:bodyPr/>
          <a:lstStyle/>
          <a:p>
            <a:fld id="{969E8D09-9492-4554-9C8F-456CB81F32A8}" type="slidenum">
              <a:rPr lang="en-US" smtClean="0"/>
              <a:t>7</a:t>
            </a:fld>
            <a:endParaRPr lang="en-US"/>
          </a:p>
        </p:txBody>
      </p:sp>
    </p:spTree>
    <p:extLst>
      <p:ext uri="{BB962C8B-B14F-4D97-AF65-F5344CB8AC3E}">
        <p14:creationId xmlns:p14="http://schemas.microsoft.com/office/powerpoint/2010/main" val="42284164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9E8D09-9492-4554-9C8F-456CB81F32A8}" type="slidenum">
              <a:rPr lang="en-US" smtClean="0"/>
              <a:t>70</a:t>
            </a:fld>
            <a:endParaRPr lang="en-US"/>
          </a:p>
        </p:txBody>
      </p:sp>
    </p:spTree>
    <p:extLst>
      <p:ext uri="{BB962C8B-B14F-4D97-AF65-F5344CB8AC3E}">
        <p14:creationId xmlns:p14="http://schemas.microsoft.com/office/powerpoint/2010/main" val="21395350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9E8D09-9492-4554-9C8F-456CB81F32A8}" type="slidenum">
              <a:rPr lang="en-US" smtClean="0"/>
              <a:t>71</a:t>
            </a:fld>
            <a:endParaRPr lang="en-US"/>
          </a:p>
        </p:txBody>
      </p:sp>
    </p:spTree>
    <p:extLst>
      <p:ext uri="{BB962C8B-B14F-4D97-AF65-F5344CB8AC3E}">
        <p14:creationId xmlns:p14="http://schemas.microsoft.com/office/powerpoint/2010/main" val="17259991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9E8D09-9492-4554-9C8F-456CB81F32A8}" type="slidenum">
              <a:rPr lang="en-US" smtClean="0"/>
              <a:t>72</a:t>
            </a:fld>
            <a:endParaRPr lang="en-US"/>
          </a:p>
        </p:txBody>
      </p:sp>
    </p:spTree>
    <p:extLst>
      <p:ext uri="{BB962C8B-B14F-4D97-AF65-F5344CB8AC3E}">
        <p14:creationId xmlns:p14="http://schemas.microsoft.com/office/powerpoint/2010/main" val="21985662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9E8D09-9492-4554-9C8F-456CB81F32A8}" type="slidenum">
              <a:rPr lang="en-US" smtClean="0"/>
              <a:t>73</a:t>
            </a:fld>
            <a:endParaRPr lang="en-US"/>
          </a:p>
        </p:txBody>
      </p:sp>
    </p:spTree>
    <p:extLst>
      <p:ext uri="{BB962C8B-B14F-4D97-AF65-F5344CB8AC3E}">
        <p14:creationId xmlns:p14="http://schemas.microsoft.com/office/powerpoint/2010/main" val="22257695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9E8D09-9492-4554-9C8F-456CB81F32A8}" type="slidenum">
              <a:rPr lang="en-US" smtClean="0"/>
              <a:t>74</a:t>
            </a:fld>
            <a:endParaRPr lang="en-US"/>
          </a:p>
        </p:txBody>
      </p:sp>
    </p:spTree>
    <p:extLst>
      <p:ext uri="{BB962C8B-B14F-4D97-AF65-F5344CB8AC3E}">
        <p14:creationId xmlns:p14="http://schemas.microsoft.com/office/powerpoint/2010/main" val="3143543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9E8D09-9492-4554-9C8F-456CB81F32A8}" type="slidenum">
              <a:rPr lang="en-US" smtClean="0"/>
              <a:t>75</a:t>
            </a:fld>
            <a:endParaRPr lang="en-US"/>
          </a:p>
        </p:txBody>
      </p:sp>
    </p:spTree>
    <p:extLst>
      <p:ext uri="{BB962C8B-B14F-4D97-AF65-F5344CB8AC3E}">
        <p14:creationId xmlns:p14="http://schemas.microsoft.com/office/powerpoint/2010/main" val="41151695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9E8D09-9492-4554-9C8F-456CB81F32A8}" type="slidenum">
              <a:rPr lang="en-US" smtClean="0"/>
              <a:t>76</a:t>
            </a:fld>
            <a:endParaRPr lang="en-US"/>
          </a:p>
        </p:txBody>
      </p:sp>
    </p:spTree>
    <p:extLst>
      <p:ext uri="{BB962C8B-B14F-4D97-AF65-F5344CB8AC3E}">
        <p14:creationId xmlns:p14="http://schemas.microsoft.com/office/powerpoint/2010/main" val="18067057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9E8D09-9492-4554-9C8F-456CB81F32A8}" type="slidenum">
              <a:rPr lang="en-US" smtClean="0"/>
              <a:t>77</a:t>
            </a:fld>
            <a:endParaRPr lang="en-US"/>
          </a:p>
        </p:txBody>
      </p:sp>
    </p:spTree>
    <p:extLst>
      <p:ext uri="{BB962C8B-B14F-4D97-AF65-F5344CB8AC3E}">
        <p14:creationId xmlns:p14="http://schemas.microsoft.com/office/powerpoint/2010/main" val="542764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Accounts payable </a:t>
            </a:r>
            <a:r>
              <a:rPr lang="en-US" dirty="0"/>
              <a:t>are obligations to suppliers of merchandise or services purchased on open account. Most trade credit is offered on open account. This means that the only formal credit instrument is the invoice. Because the time until payment usually is short (often 30, 45, or 60 days), these liabilities typically are noninterest-bearing and are reported at their face amounts. The key accounting considerations relating to accounts payable are determining their existence and ensuring that they are recorded in the appropriate accounting period.</a:t>
            </a:r>
          </a:p>
          <a:p>
            <a:endParaRPr lang="en-US" sz="1200" b="0" i="0" u="none" strike="noStrike" kern="1200" baseline="0" dirty="0">
              <a:solidFill>
                <a:schemeClr val="tx1"/>
              </a:solidFill>
              <a:latin typeface="+mn-lt"/>
              <a:ea typeface="+mn-ea"/>
              <a:cs typeface="+mn-cs"/>
            </a:endParaRPr>
          </a:p>
          <a:p>
            <a:r>
              <a:rPr lang="en-US" b="1" dirty="0"/>
              <a:t>Trade notes payable </a:t>
            </a:r>
            <a:r>
              <a:rPr lang="en-US" dirty="0"/>
              <a:t>differ from accounts payable in that they are formally recognized by a written promissory note. Often these are of a somewhat longer term than open accounts and bear interest.</a:t>
            </a:r>
          </a:p>
        </p:txBody>
      </p:sp>
      <p:sp>
        <p:nvSpPr>
          <p:cNvPr id="4" name="Slide Number Placeholder 3"/>
          <p:cNvSpPr>
            <a:spLocks noGrp="1"/>
          </p:cNvSpPr>
          <p:nvPr>
            <p:ph type="sldNum" sz="quarter" idx="5"/>
          </p:nvPr>
        </p:nvSpPr>
        <p:spPr/>
        <p:txBody>
          <a:bodyPr/>
          <a:lstStyle/>
          <a:p>
            <a:fld id="{969E8D09-9492-4554-9C8F-456CB81F32A8}" type="slidenum">
              <a:rPr lang="en-US" smtClean="0"/>
              <a:t>8</a:t>
            </a:fld>
            <a:endParaRPr lang="en-US"/>
          </a:p>
        </p:txBody>
      </p:sp>
    </p:spTree>
    <p:extLst>
      <p:ext uri="{BB962C8B-B14F-4D97-AF65-F5344CB8AC3E}">
        <p14:creationId xmlns:p14="http://schemas.microsoft.com/office/powerpoint/2010/main" val="3173426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 way for a corporation to obtain temporary financing is to arrange a short-term bank loan. When a company borrows cash from a bank and signs a promissory note (essentially an IOU), the firm’s liability is reported as </a:t>
            </a:r>
            <a:r>
              <a:rPr lang="en-US" i="1" dirty="0"/>
              <a:t>notes payable </a:t>
            </a:r>
            <a:r>
              <a:rPr lang="en-US" dirty="0"/>
              <a:t>(sometimes </a:t>
            </a:r>
            <a:r>
              <a:rPr lang="en-US" i="1" dirty="0"/>
              <a:t>bank loans </a:t>
            </a:r>
            <a:r>
              <a:rPr lang="en-US" dirty="0"/>
              <a:t>or </a:t>
            </a:r>
            <a:r>
              <a:rPr lang="en-US" i="1" dirty="0"/>
              <a:t>short-term borrowings</a:t>
            </a:r>
            <a:r>
              <a:rPr lang="en-US" dirty="0"/>
              <a:t>). About two-thirds of bank loans are short term, but because many are routinely renewed, some tend to resemble long-term debt</a:t>
            </a:r>
            <a:r>
              <a:rPr lang="en-US" sz="1200" b="0" i="0" u="none" strike="noStrike" kern="1200" baseline="0" dirty="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dirty="0"/>
              <a:t>Smaller firms often are unable to tap into major sources of long-term financing to the extent necessary to provide for their working capital needs, so they rely heavily on short-term financing. Even large companies typically utilize short-term debt as a significant component of their capital structure. One reason is that short-term funds usually offer lower interest rates than long-term debt. Perhaps most importantly, corporations desire flexibility. Managers want as many financing alternatives as possible</a:t>
            </a:r>
            <a:r>
              <a:rPr lang="en-US" sz="1200" b="0" i="0" u="none" strike="noStrike"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969E8D09-9492-4554-9C8F-456CB81F32A8}" type="slidenum">
              <a:rPr lang="en-US" smtClean="0"/>
              <a:t>9</a:t>
            </a:fld>
            <a:endParaRPr lang="en-US"/>
          </a:p>
        </p:txBody>
      </p:sp>
    </p:spTree>
    <p:extLst>
      <p:ext uri="{BB962C8B-B14F-4D97-AF65-F5344CB8AC3E}">
        <p14:creationId xmlns:p14="http://schemas.microsoft.com/office/powerpoint/2010/main" val="3318513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140014"/>
            <a:ext cx="2788920" cy="1157665"/>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p:ph type="subTitle" idx="1" hasCustomPrompt="1"/>
          </p:nvPr>
        </p:nvSpPr>
        <p:spPr>
          <a:xfrm>
            <a:off x="621792" y="4261103"/>
            <a:ext cx="2788920" cy="612821"/>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5093208"/>
            <a:ext cx="2788920" cy="576185"/>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5" name="Text Placeholder 4"/>
          <p:cNvSpPr>
            <a:spLocks noGrp="1"/>
          </p:cNvSpPr>
          <p:nvPr>
            <p:ph type="body" sz="quarter" idx="12" hasCustomPrompt="1"/>
          </p:nvPr>
        </p:nvSpPr>
        <p:spPr>
          <a:xfrm>
            <a:off x="174625" y="6515100"/>
            <a:ext cx="8861425" cy="249238"/>
          </a:xfrm>
          <a:prstGeom prst="rect">
            <a:avLst/>
          </a:prstGeom>
        </p:spPr>
        <p:txBody>
          <a:bodyPr/>
          <a:lstStyle>
            <a:lvl1pPr>
              <a:defRPr sz="1200"/>
            </a:lvl1pPr>
          </a:lstStyle>
          <a:p>
            <a:pPr lvl="0"/>
            <a:r>
              <a:rPr lang="en-US" dirty="0"/>
              <a:t>© McGraw Hill LLC. All rights reserved. No reproduction or distribution without the prior written consent of McGraw Hill LLC.</a:t>
            </a:r>
          </a:p>
        </p:txBody>
      </p:sp>
    </p:spTree>
    <p:extLst>
      <p:ext uri="{BB962C8B-B14F-4D97-AF65-F5344CB8AC3E}">
        <p14:creationId xmlns:p14="http://schemas.microsoft.com/office/powerpoint/2010/main" val="1001655917"/>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2632364" y="304800"/>
            <a:ext cx="6168736"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defRPr/>
            </a:lvl1pPr>
            <a:lvl2pPr marL="292608" indent="-292608">
              <a:spcBef>
                <a:spcPts val="1000"/>
              </a:spcBef>
              <a:spcAft>
                <a:spcPts val="0"/>
              </a:spcAft>
              <a:defRPr/>
            </a:lvl2pPr>
          </a:lstStyle>
          <a:p>
            <a:pPr lvl="0"/>
            <a:r>
              <a:rPr lang="en-US" dirty="0"/>
              <a:t>Slide Content</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347" y="6324600"/>
            <a:ext cx="2405307"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a:p>
        </p:txBody>
      </p:sp>
      <p:pic>
        <p:nvPicPr>
          <p:cNvPr id="10" name="Picture 9" descr="Adapting to Change logo.">
            <a:extLst>
              <a:ext uri="{FF2B5EF4-FFF2-40B4-BE49-F238E27FC236}">
                <a16:creationId xmlns:a16="http://schemas.microsoft.com/office/drawing/2014/main" id="{A0A183BC-7319-45B8-B0D2-D92CDB14409F}"/>
              </a:ext>
            </a:extLst>
          </p:cNvPr>
          <p:cNvPicPr>
            <a:picLocks noChangeAspect="1"/>
          </p:cNvPicPr>
          <p:nvPr userDrawn="1"/>
        </p:nvPicPr>
        <p:blipFill>
          <a:blip r:embed="rId2"/>
          <a:stretch>
            <a:fillRect/>
          </a:stretch>
        </p:blipFill>
        <p:spPr>
          <a:xfrm>
            <a:off x="55420" y="207110"/>
            <a:ext cx="2472744" cy="824248"/>
          </a:xfrm>
          <a:prstGeom prst="rect">
            <a:avLst/>
          </a:prstGeom>
        </p:spPr>
      </p:pic>
    </p:spTree>
    <p:extLst>
      <p:ext uri="{BB962C8B-B14F-4D97-AF65-F5344CB8AC3E}">
        <p14:creationId xmlns:p14="http://schemas.microsoft.com/office/powerpoint/2010/main" val="624793107"/>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2632364" y="304800"/>
            <a:ext cx="6168736"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86217"/>
          </a:xfrm>
          <a:prstGeom prst="rect">
            <a:avLst/>
          </a:prstGeom>
        </p:spPr>
        <p:txBody>
          <a:bodyPr/>
          <a:lstStyle>
            <a:lvl1pPr>
              <a:defRPr/>
            </a:lvl1pPr>
            <a:lvl2pPr marL="292608" indent="-292608">
              <a:spcBef>
                <a:spcPts val="1000"/>
              </a:spcBef>
              <a:spcAft>
                <a:spcPts val="0"/>
              </a:spcAft>
              <a:defRPr/>
            </a:lvl2pPr>
          </a:lstStyle>
          <a:p>
            <a:pPr lvl="0"/>
            <a:r>
              <a:rPr lang="en-US" dirty="0"/>
              <a:t>Slide Content</a:t>
            </a:r>
          </a:p>
          <a:p>
            <a:pPr lvl="1"/>
            <a:r>
              <a:rPr lang="en-US" dirty="0"/>
              <a:t>Second level</a:t>
            </a:r>
          </a:p>
          <a:p>
            <a:pPr lvl="2"/>
            <a:r>
              <a:rPr lang="en-US" dirty="0"/>
              <a:t>Third level</a:t>
            </a:r>
          </a:p>
        </p:txBody>
      </p:sp>
      <p:sp>
        <p:nvSpPr>
          <p:cNvPr id="8" name="Content Placeholder 1">
            <a:extLst>
              <a:ext uri="{FF2B5EF4-FFF2-40B4-BE49-F238E27FC236}">
                <a16:creationId xmlns:a16="http://schemas.microsoft.com/office/drawing/2014/main" id="{DFC2A6F8-97FC-43BF-92B6-FFCCF20D98D7}"/>
              </a:ext>
            </a:extLst>
          </p:cNvPr>
          <p:cNvSpPr>
            <a:spLocks noGrp="1"/>
          </p:cNvSpPr>
          <p:nvPr>
            <p:ph sz="quarter" idx="14" hasCustomPrompt="1"/>
          </p:nvPr>
        </p:nvSpPr>
        <p:spPr>
          <a:xfrm>
            <a:off x="342900" y="4275652"/>
            <a:ext cx="8458200" cy="1971327"/>
          </a:xfrm>
          <a:prstGeom prst="rect">
            <a:avLst/>
          </a:prstGeom>
        </p:spPr>
        <p:txBody>
          <a:bodyPr/>
          <a:lstStyle>
            <a:lvl1pPr>
              <a:defRPr/>
            </a:lvl1pPr>
            <a:lvl2pPr marL="292608" indent="-292608">
              <a:spcBef>
                <a:spcPts val="1000"/>
              </a:spcBef>
              <a:spcAft>
                <a:spcPts val="0"/>
              </a:spcAft>
              <a:defRPr/>
            </a:lvl2pPr>
          </a:lstStyle>
          <a:p>
            <a:pPr lvl="0"/>
            <a:r>
              <a:rPr lang="en-US" dirty="0"/>
              <a:t>Slide Content</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347" y="6324600"/>
            <a:ext cx="2405307"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a:p>
        </p:txBody>
      </p:sp>
      <p:pic>
        <p:nvPicPr>
          <p:cNvPr id="10" name="Picture 9" descr="Adapting to Change logo.">
            <a:extLst>
              <a:ext uri="{FF2B5EF4-FFF2-40B4-BE49-F238E27FC236}">
                <a16:creationId xmlns:a16="http://schemas.microsoft.com/office/drawing/2014/main" id="{A0A183BC-7319-45B8-B0D2-D92CDB14409F}"/>
              </a:ext>
            </a:extLst>
          </p:cNvPr>
          <p:cNvPicPr>
            <a:picLocks noChangeAspect="1"/>
          </p:cNvPicPr>
          <p:nvPr userDrawn="1"/>
        </p:nvPicPr>
        <p:blipFill>
          <a:blip r:embed="rId2"/>
          <a:stretch>
            <a:fillRect/>
          </a:stretch>
        </p:blipFill>
        <p:spPr>
          <a:xfrm>
            <a:off x="55420" y="207110"/>
            <a:ext cx="2472744" cy="824248"/>
          </a:xfrm>
          <a:prstGeom prst="rect">
            <a:avLst/>
          </a:prstGeom>
        </p:spPr>
      </p:pic>
    </p:spTree>
    <p:extLst>
      <p:ext uri="{BB962C8B-B14F-4D97-AF65-F5344CB8AC3E}">
        <p14:creationId xmlns:p14="http://schemas.microsoft.com/office/powerpoint/2010/main" val="765222957"/>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2632364" y="304800"/>
            <a:ext cx="6168736"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defRPr/>
            </a:lvl1pPr>
            <a:lvl2pPr marL="292608" indent="-292608">
              <a:spcBef>
                <a:spcPts val="1000"/>
              </a:spcBef>
              <a:spcAft>
                <a:spcPts val="0"/>
              </a:spcAft>
              <a:defRPr/>
            </a:lvl2pPr>
          </a:lstStyle>
          <a:p>
            <a:pPr lvl="0"/>
            <a:r>
              <a:rPr lang="en-US" dirty="0"/>
              <a:t>Slide Content</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347" y="6324600"/>
            <a:ext cx="2405307"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a:p>
        </p:txBody>
      </p:sp>
      <p:pic>
        <p:nvPicPr>
          <p:cNvPr id="12" name="Picture 11" descr="Reaching beyond our borders icon.">
            <a:extLst>
              <a:ext uri="{FF2B5EF4-FFF2-40B4-BE49-F238E27FC236}">
                <a16:creationId xmlns:a16="http://schemas.microsoft.com/office/drawing/2014/main" id="{6B5ACA4D-D63F-4493-A4F0-FFA2A5827540}"/>
              </a:ext>
            </a:extLst>
          </p:cNvPr>
          <p:cNvPicPr>
            <a:picLocks noChangeAspect="1"/>
          </p:cNvPicPr>
          <p:nvPr userDrawn="1"/>
        </p:nvPicPr>
        <p:blipFill>
          <a:blip r:embed="rId2"/>
          <a:stretch>
            <a:fillRect/>
          </a:stretch>
        </p:blipFill>
        <p:spPr>
          <a:xfrm>
            <a:off x="28124" y="217261"/>
            <a:ext cx="2514600" cy="803946"/>
          </a:xfrm>
          <a:prstGeom prst="rect">
            <a:avLst/>
          </a:prstGeom>
        </p:spPr>
      </p:pic>
    </p:spTree>
    <p:extLst>
      <p:ext uri="{BB962C8B-B14F-4D97-AF65-F5344CB8AC3E}">
        <p14:creationId xmlns:p14="http://schemas.microsoft.com/office/powerpoint/2010/main" val="2367333426"/>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192490"/>
            <a:ext cx="8458200" cy="903231"/>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sz="2400"/>
            </a:lvl1pPr>
            <a:lvl2pPr marL="292608" indent="-292608">
              <a:spcBef>
                <a:spcPts val="1000"/>
              </a:spcBef>
              <a:spcAft>
                <a:spcPts val="0"/>
              </a:spcAft>
              <a:defRPr/>
            </a:lvl2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4343400"/>
            <a:ext cx="8458200" cy="1905000"/>
          </a:xfrm>
        </p:spPr>
        <p:txBody>
          <a:bodyPr/>
          <a:lstStyle>
            <a:lvl1pPr>
              <a:defRPr sz="2400"/>
            </a:lvl1pPr>
            <a:lvl2pPr marL="292608" indent="-292608">
              <a:spcBef>
                <a:spcPts val="1000"/>
              </a:spcBef>
              <a:spcAft>
                <a:spcPts val="0"/>
              </a:spcAft>
              <a:defRPr/>
            </a:lvl2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0" y="6684963"/>
            <a:ext cx="6972300" cy="173037"/>
          </a:xfrm>
        </p:spPr>
        <p:txBody>
          <a:bodyPr vert="horz" lIns="91440" tIns="45720" rIns="91440" bIns="45720" rtlCol="0" anchor="ctr">
            <a:noAutofit/>
          </a:bodyPr>
          <a:lstStyle>
            <a:lvl1pPr>
              <a:defRPr lang="en-US" sz="800" dirty="0">
                <a:solidFill>
                  <a:schemeClr val="tx1">
                    <a:lumMod val="65000"/>
                    <a:lumOff val="35000"/>
                  </a:schemeClr>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3422933013"/>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192490"/>
            <a:ext cx="8458200" cy="903231"/>
          </a:xfrm>
          <a:prstGeom prst="rect">
            <a:avLst/>
          </a:prstGeom>
        </p:spPr>
        <p:txBody>
          <a:bodyPr anchor="ctr">
            <a:normAutofit/>
          </a:bodyPr>
          <a:lstStyle>
            <a:lvl1pPr>
              <a:defRPr sz="40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2885209" cy="4971691"/>
          </a:xfrm>
          <a:prstGeom prst="rect">
            <a:avLst/>
          </a:prstGeom>
        </p:spPr>
        <p:txBody>
          <a:bodyPr/>
          <a:lstStyle>
            <a:lvl1pPr>
              <a:defRPr/>
            </a:lvl1pPr>
            <a:lvl2pPr marL="292608" indent="-292608">
              <a:spcBef>
                <a:spcPts val="1000"/>
              </a:spcBef>
              <a:spcAft>
                <a:spcPts val="0"/>
              </a:spcAft>
              <a:defRPr/>
            </a:lvl2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5915890" y="1276709"/>
            <a:ext cx="2885209" cy="4971691"/>
          </a:xfrm>
        </p:spPr>
        <p:txBody>
          <a:bodyPr/>
          <a:lstStyle>
            <a:lvl1pPr>
              <a:defRPr/>
            </a:lvl1pPr>
            <a:lvl2pPr marL="292608" indent="-292608">
              <a:spcBef>
                <a:spcPts val="1000"/>
              </a:spcBef>
              <a:spcAft>
                <a:spcPts val="0"/>
              </a:spcAft>
              <a:defRPr/>
            </a:lvl2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0" y="6684963"/>
            <a:ext cx="6972300" cy="173037"/>
          </a:xfrm>
        </p:spPr>
        <p:txBody>
          <a:bodyPr vert="horz" lIns="91440" tIns="45720" rIns="91440" bIns="45720" rtlCol="0" anchor="ctr">
            <a:noAutofit/>
          </a:bodyPr>
          <a:lstStyle>
            <a:lvl1pPr>
              <a:defRPr lang="en-US" sz="800" dirty="0">
                <a:solidFill>
                  <a:schemeClr val="tx1">
                    <a:lumMod val="65000"/>
                    <a:lumOff val="35000"/>
                  </a:schemeClr>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a:p>
        </p:txBody>
      </p:sp>
      <p:sp>
        <p:nvSpPr>
          <p:cNvPr id="8" name="Content Placeholder 1">
            <a:extLst>
              <a:ext uri="{FF2B5EF4-FFF2-40B4-BE49-F238E27FC236}">
                <a16:creationId xmlns:a16="http://schemas.microsoft.com/office/drawing/2014/main" id="{AFC6CBC7-BAAC-424A-9874-C0A2733A2711}"/>
              </a:ext>
            </a:extLst>
          </p:cNvPr>
          <p:cNvSpPr>
            <a:spLocks noGrp="1"/>
          </p:cNvSpPr>
          <p:nvPr>
            <p:ph sz="quarter" idx="15" hasCustomPrompt="1"/>
          </p:nvPr>
        </p:nvSpPr>
        <p:spPr>
          <a:xfrm>
            <a:off x="2961419" y="1290559"/>
            <a:ext cx="2885209" cy="4971691"/>
          </a:xfrm>
          <a:prstGeom prst="rect">
            <a:avLst/>
          </a:prstGeom>
        </p:spPr>
        <p:txBody>
          <a:bodyPr/>
          <a:lstStyle>
            <a:lvl1pPr>
              <a:defRPr/>
            </a:lvl1pPr>
            <a:lvl2pPr marL="292608" indent="-292608">
              <a:spcBef>
                <a:spcPts val="1000"/>
              </a:spcBef>
              <a:spcAft>
                <a:spcPts val="0"/>
              </a:spcAft>
              <a:defRPr/>
            </a:lvl2pPr>
          </a:lstStyle>
          <a:p>
            <a:pPr lvl="0"/>
            <a:r>
              <a:rPr lang="en-US" dirty="0"/>
              <a:t>Slide Content</a:t>
            </a:r>
          </a:p>
          <a:p>
            <a:pPr lvl="1"/>
            <a:r>
              <a:rPr lang="en-US" dirty="0"/>
              <a:t>Second level</a:t>
            </a:r>
          </a:p>
          <a:p>
            <a:pPr lvl="2"/>
            <a:r>
              <a:rPr lang="en-US" dirty="0"/>
              <a:t>Third level</a:t>
            </a:r>
          </a:p>
        </p:txBody>
      </p:sp>
    </p:spTree>
    <p:extLst>
      <p:ext uri="{BB962C8B-B14F-4D97-AF65-F5344CB8AC3E}">
        <p14:creationId xmlns:p14="http://schemas.microsoft.com/office/powerpoint/2010/main" val="37412154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192490"/>
            <a:ext cx="8458200" cy="903231"/>
          </a:xfrm>
          <a:prstGeom prst="rect">
            <a:avLst/>
          </a:prstGeom>
        </p:spPr>
        <p:txBody>
          <a:bodyPr anchor="ctr">
            <a:normAutofit/>
          </a:bodyPr>
          <a:lstStyle>
            <a:lvl1pPr>
              <a:defRPr sz="40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1577327"/>
          </a:xfrm>
          <a:prstGeom prst="rect">
            <a:avLst/>
          </a:prstGeom>
        </p:spPr>
        <p:txBody>
          <a:bodyPr/>
          <a:lstStyle>
            <a:lvl1pPr>
              <a:defRPr/>
            </a:lvl1pPr>
            <a:lvl2pPr marL="292608" indent="-292608">
              <a:spcBef>
                <a:spcPts val="1000"/>
              </a:spcBef>
              <a:spcAft>
                <a:spcPts val="0"/>
              </a:spcAft>
              <a:defRPr/>
            </a:lvl2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916383"/>
            <a:ext cx="8458200" cy="1577327"/>
          </a:xfrm>
        </p:spPr>
        <p:txBody>
          <a:bodyPr/>
          <a:lstStyle>
            <a:lvl1pPr>
              <a:defRPr/>
            </a:lvl1pPr>
            <a:lvl2pPr marL="292608" indent="-292608">
              <a:spcBef>
                <a:spcPts val="1000"/>
              </a:spcBef>
              <a:spcAft>
                <a:spcPts val="0"/>
              </a:spcAft>
              <a:defRPr/>
            </a:lvl2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0" y="6684963"/>
            <a:ext cx="6972300" cy="173037"/>
          </a:xfrm>
        </p:spPr>
        <p:txBody>
          <a:bodyPr vert="horz" lIns="91440" tIns="45720" rIns="91440" bIns="45720" rtlCol="0" anchor="ctr">
            <a:noAutofit/>
          </a:bodyPr>
          <a:lstStyle>
            <a:lvl1pPr>
              <a:defRPr lang="en-US" sz="800" dirty="0">
                <a:solidFill>
                  <a:schemeClr val="tx1">
                    <a:lumMod val="65000"/>
                    <a:lumOff val="35000"/>
                  </a:schemeClr>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a:p>
        </p:txBody>
      </p:sp>
      <p:sp>
        <p:nvSpPr>
          <p:cNvPr id="8" name="Content Placeholder 2">
            <a:extLst>
              <a:ext uri="{FF2B5EF4-FFF2-40B4-BE49-F238E27FC236}">
                <a16:creationId xmlns:a16="http://schemas.microsoft.com/office/drawing/2014/main" id="{7C02FDC4-9007-47FA-8867-BFB4513F337E}"/>
              </a:ext>
            </a:extLst>
          </p:cNvPr>
          <p:cNvSpPr>
            <a:spLocks noGrp="1"/>
          </p:cNvSpPr>
          <p:nvPr>
            <p:ph sz="quarter" idx="15" hasCustomPrompt="1"/>
          </p:nvPr>
        </p:nvSpPr>
        <p:spPr>
          <a:xfrm>
            <a:off x="356750" y="4648197"/>
            <a:ext cx="8458200" cy="1577327"/>
          </a:xfrm>
        </p:spPr>
        <p:txBody>
          <a:bodyPr/>
          <a:lstStyle>
            <a:lvl1pPr>
              <a:defRPr/>
            </a:lvl1pPr>
            <a:lvl2pPr marL="292608" indent="-292608">
              <a:spcBef>
                <a:spcPts val="1000"/>
              </a:spcBef>
              <a:spcAft>
                <a:spcPts val="0"/>
              </a:spcAft>
              <a:defRPr/>
            </a:lvl2pPr>
            <a:lvl4pPr marL="455613" indent="0">
              <a:buNone/>
              <a:defRPr/>
            </a:lvl4pPr>
          </a:lstStyle>
          <a:p>
            <a:pPr lvl="0"/>
            <a:r>
              <a:rPr lang="en-US" dirty="0"/>
              <a:t>Slide Content 2</a:t>
            </a:r>
          </a:p>
          <a:p>
            <a:pPr lvl="1"/>
            <a:r>
              <a:rPr lang="en-US" dirty="0"/>
              <a:t>Second level</a:t>
            </a:r>
          </a:p>
          <a:p>
            <a:pPr lvl="2"/>
            <a:r>
              <a:rPr lang="en-US" dirty="0"/>
              <a:t>Third level</a:t>
            </a:r>
          </a:p>
        </p:txBody>
      </p:sp>
    </p:spTree>
    <p:extLst>
      <p:ext uri="{BB962C8B-B14F-4D97-AF65-F5344CB8AC3E}">
        <p14:creationId xmlns:p14="http://schemas.microsoft.com/office/powerpoint/2010/main" val="262017699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mpariso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192490"/>
            <a:ext cx="8458200" cy="903231"/>
          </a:xfrm>
          <a:prstGeom prst="rect">
            <a:avLst/>
          </a:prstGeom>
        </p:spPr>
        <p:txBody>
          <a:bodyPr anchor="ctr">
            <a:normAutofit/>
          </a:bodyPr>
          <a:lstStyle>
            <a:lvl1pPr>
              <a:defRPr sz="40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4076700" cy="4971691"/>
          </a:xfrm>
          <a:prstGeom prst="rect">
            <a:avLst/>
          </a:prstGeom>
        </p:spPr>
        <p:txBody>
          <a:bodyPr/>
          <a:lstStyle>
            <a:lvl1pPr>
              <a:defRPr/>
            </a:lvl1pPr>
            <a:lvl2pPr marL="292608" indent="-292608">
              <a:spcBef>
                <a:spcPts val="1000"/>
              </a:spcBef>
              <a:spcAft>
                <a:spcPts val="0"/>
              </a:spcAft>
              <a:defRPr/>
            </a:lvl2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273051"/>
            <a:ext cx="4076700" cy="4991100"/>
          </a:xfrm>
        </p:spPr>
        <p:txBody>
          <a:bodyPr/>
          <a:lstStyle>
            <a:lvl1pPr>
              <a:defRPr/>
            </a:lvl1pPr>
            <a:lvl2pPr marL="292608" indent="-292608">
              <a:spcBef>
                <a:spcPts val="1000"/>
              </a:spcBef>
              <a:spcAft>
                <a:spcPts val="0"/>
              </a:spcAft>
              <a:defRPr/>
            </a:lvl2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47881570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mpariso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2022764" y="192490"/>
            <a:ext cx="6778335" cy="903231"/>
          </a:xfrm>
          <a:prstGeom prst="rect">
            <a:avLst/>
          </a:prstGeom>
        </p:spPr>
        <p:txBody>
          <a:bodyPr anchor="ctr">
            <a:normAutofit/>
          </a:bodyPr>
          <a:lstStyle>
            <a:lvl1pPr>
              <a:defRPr sz="40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defRPr/>
            </a:lvl1pPr>
            <a:lvl2pPr marL="292608" indent="-292608">
              <a:spcBef>
                <a:spcPts val="1000"/>
              </a:spcBef>
              <a:spcAft>
                <a:spcPts val="0"/>
              </a:spcAft>
              <a:defRPr/>
            </a:lvl2pPr>
          </a:lstStyle>
          <a:p>
            <a:pPr lvl="0"/>
            <a:r>
              <a:rPr lang="en-US" dirty="0"/>
              <a:t>Slide Content</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a:p>
        </p:txBody>
      </p:sp>
      <p:pic>
        <p:nvPicPr>
          <p:cNvPr id="4" name="Picture 3">
            <a:extLst>
              <a:ext uri="{FF2B5EF4-FFF2-40B4-BE49-F238E27FC236}">
                <a16:creationId xmlns:a16="http://schemas.microsoft.com/office/drawing/2014/main" id="{15A7E40D-2A6B-4B43-8474-A1C9EAF1D337}"/>
              </a:ext>
            </a:extLst>
          </p:cNvPr>
          <p:cNvPicPr>
            <a:picLocks noChangeAspect="1"/>
          </p:cNvPicPr>
          <p:nvPr userDrawn="1"/>
        </p:nvPicPr>
        <p:blipFill>
          <a:blip r:embed="rId2"/>
          <a:stretch>
            <a:fillRect/>
          </a:stretch>
        </p:blipFill>
        <p:spPr>
          <a:xfrm>
            <a:off x="342900" y="399540"/>
            <a:ext cx="1531522" cy="420120"/>
          </a:xfrm>
          <a:prstGeom prst="rect">
            <a:avLst/>
          </a:prstGeom>
        </p:spPr>
      </p:pic>
    </p:spTree>
    <p:extLst>
      <p:ext uri="{BB962C8B-B14F-4D97-AF65-F5344CB8AC3E}">
        <p14:creationId xmlns:p14="http://schemas.microsoft.com/office/powerpoint/2010/main" val="48298191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Main One Secondary">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192490"/>
            <a:ext cx="8458200" cy="90323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5791200" cy="4971691"/>
          </a:xfrm>
          <a:prstGeom prst="rect">
            <a:avLst/>
          </a:prstGeom>
        </p:spPr>
        <p:txBody>
          <a:bodyPr/>
          <a:lstStyle>
            <a:lvl1pPr>
              <a:defRPr/>
            </a:lvl1pPr>
            <a:lvl2pPr marL="292608" indent="-292608">
              <a:spcBef>
                <a:spcPts val="1000"/>
              </a:spcBef>
              <a:spcAft>
                <a:spcPts val="0"/>
              </a:spcAft>
              <a:defRPr/>
            </a:lvl2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6418052" y="1257300"/>
            <a:ext cx="2383047" cy="4991100"/>
          </a:xfrm>
        </p:spPr>
        <p:txBody>
          <a:bodyPr/>
          <a:lstStyle>
            <a:lvl1pPr>
              <a:defRPr/>
            </a:lvl1pPr>
            <a:lvl2pPr marL="292608" indent="-292608">
              <a:spcBef>
                <a:spcPts val="1000"/>
              </a:spcBef>
              <a:spcAft>
                <a:spcPts val="0"/>
              </a:spcAft>
              <a:defRPr/>
            </a:lvl2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marL="0" marR="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144696270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userDrawn="1">
          <p15:clr>
            <a:srgbClr val="FBAE40"/>
          </p15:clr>
        </p15:guide>
        <p15:guide id="5" pos="386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with Third as Accent">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192490"/>
            <a:ext cx="8458200" cy="90323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spcBef>
                <a:spcPts val="1000"/>
              </a:spcBef>
              <a:spcAft>
                <a:spcPts val="0"/>
              </a:spcAft>
              <a:defRPr/>
            </a:lvl1pPr>
            <a:lvl2pPr marL="292608" indent="-292608">
              <a:spcBef>
                <a:spcPts val="1000"/>
              </a:spcBef>
              <a:spcAft>
                <a:spcPts val="0"/>
              </a:spcAft>
              <a:defRPr/>
            </a:lvl2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1" y="4343400"/>
            <a:ext cx="5791200" cy="1905000"/>
          </a:xfrm>
        </p:spPr>
        <p:txBody>
          <a:bodyPr/>
          <a:lstStyle>
            <a:lvl1pPr>
              <a:spcBef>
                <a:spcPts val="1000"/>
              </a:spcBef>
              <a:spcAft>
                <a:spcPts val="0"/>
              </a:spcAft>
              <a:defRPr/>
            </a:lvl1pPr>
            <a:lvl2pPr marL="292608" indent="-292608">
              <a:spcBef>
                <a:spcPts val="1000"/>
              </a:spcBef>
              <a:spcAft>
                <a:spcPts val="0"/>
              </a:spcAft>
              <a:defRPr/>
            </a:lvl2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22432755-BCF5-451F-968D-CFFD10D87BE2}"/>
              </a:ext>
            </a:extLst>
          </p:cNvPr>
          <p:cNvSpPr>
            <a:spLocks noGrp="1"/>
          </p:cNvSpPr>
          <p:nvPr>
            <p:ph sz="quarter" idx="15" hasCustomPrompt="1"/>
          </p:nvPr>
        </p:nvSpPr>
        <p:spPr>
          <a:xfrm>
            <a:off x="6400800" y="4343400"/>
            <a:ext cx="2400300" cy="1905000"/>
          </a:xfrm>
        </p:spPr>
        <p:txBody>
          <a:bodyPr/>
          <a:lstStyle>
            <a:lvl1pPr>
              <a:spcBef>
                <a:spcPts val="1000"/>
              </a:spcBef>
              <a:spcAft>
                <a:spcPts val="0"/>
              </a:spcAft>
              <a:defRPr/>
            </a:lvl1pPr>
            <a:lvl2pPr marL="292608" indent="-292608">
              <a:spcBef>
                <a:spcPts val="1000"/>
              </a:spcBef>
              <a:spcAft>
                <a:spcPts val="0"/>
              </a:spcAft>
              <a:defRPr/>
            </a:lvl2pPr>
          </a:lstStyle>
          <a:p>
            <a:pPr lvl="0"/>
            <a:r>
              <a:rPr lang="en-US" dirty="0"/>
              <a:t>Slide Content 3</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410000558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p15:clr>
            <a:srgbClr val="FBAE40"/>
          </p15:clr>
        </p15:guide>
        <p15:guide id="5" pos="38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userDrawn="1">
            <p:ph type="subTitle" idx="1" hasCustomPrompt="1"/>
          </p:nvPr>
        </p:nvSpPr>
        <p:spPr>
          <a:xfrm>
            <a:off x="621792" y="4069830"/>
            <a:ext cx="3035808"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5096656"/>
            <a:ext cx="3043303"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6" name="Text Placeholder 5"/>
          <p:cNvSpPr>
            <a:spLocks noGrp="1"/>
          </p:cNvSpPr>
          <p:nvPr>
            <p:ph type="body" sz="quarter" idx="12" hasCustomPrompt="1"/>
          </p:nvPr>
        </p:nvSpPr>
        <p:spPr>
          <a:xfrm>
            <a:off x="201613" y="6515100"/>
            <a:ext cx="8620125" cy="276225"/>
          </a:xfrm>
          <a:prstGeom prst="rect">
            <a:avLst/>
          </a:prstGeom>
        </p:spPr>
        <p:txBody>
          <a:bodyPr/>
          <a:lstStyle>
            <a:lvl1pPr>
              <a:defRPr sz="1200">
                <a:solidFill>
                  <a:schemeClr val="tx2"/>
                </a:solidFill>
              </a:defRPr>
            </a:lvl1pPr>
          </a:lstStyle>
          <a:p>
            <a:pPr lvl="0"/>
            <a:r>
              <a:rPr lang="en-US" dirty="0"/>
              <a:t>© McGraw Hill LLC. All rights reserved. No reproduction or distribution without the prior written consent of McGraw Hill LLC.</a:t>
            </a:r>
          </a:p>
        </p:txBody>
      </p:sp>
    </p:spTree>
    <p:extLst>
      <p:ext uri="{BB962C8B-B14F-4D97-AF65-F5344CB8AC3E}">
        <p14:creationId xmlns:p14="http://schemas.microsoft.com/office/powerpoint/2010/main" val="248906892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192490"/>
            <a:ext cx="8458200" cy="903231"/>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12476"/>
          </a:xfrm>
          <a:prstGeom prst="rect">
            <a:avLst/>
          </a:prstGeom>
        </p:spPr>
        <p:txBody>
          <a:bodyPr/>
          <a:lstStyle>
            <a:lvl1pPr>
              <a:spcBef>
                <a:spcPts val="1000"/>
              </a:spcBef>
              <a:spcAft>
                <a:spcPts val="0"/>
              </a:spcAft>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070496"/>
            <a:ext cx="8458200" cy="649138"/>
          </a:xfrm>
        </p:spPr>
        <p:txBody>
          <a:bodyPr/>
          <a:lstStyle>
            <a:lvl1pPr>
              <a:spcBef>
                <a:spcPts val="1000"/>
              </a:spcBef>
              <a:spcAft>
                <a:spcPts val="0"/>
              </a:spcAft>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900944"/>
            <a:ext cx="8458200" cy="673100"/>
          </a:xfrm>
        </p:spPr>
        <p:txBody>
          <a:bodyPr/>
          <a:lstStyle>
            <a:lvl1pPr>
              <a:spcBef>
                <a:spcPts val="1000"/>
              </a:spcBef>
              <a:spcAft>
                <a:spcPts val="0"/>
              </a:spcAft>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3755354"/>
            <a:ext cx="8458200" cy="698500"/>
          </a:xfrm>
        </p:spPr>
        <p:txBody>
          <a:bodyPr/>
          <a:lstStyle>
            <a:lvl1pPr>
              <a:spcBef>
                <a:spcPts val="1000"/>
              </a:spcBef>
              <a:spcAft>
                <a:spcPts val="0"/>
              </a:spcAft>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4635164"/>
            <a:ext cx="8458200" cy="698500"/>
          </a:xfrm>
        </p:spPr>
        <p:txBody>
          <a:bodyPr/>
          <a:lstStyle>
            <a:lvl1pPr>
              <a:spcBef>
                <a:spcPts val="1000"/>
              </a:spcBef>
              <a:spcAft>
                <a:spcPts val="0"/>
              </a:spcAft>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5514975"/>
            <a:ext cx="8458200" cy="733425"/>
          </a:xfrm>
        </p:spPr>
        <p:txBody>
          <a:bodyPr/>
          <a:lstStyle>
            <a:lvl1pPr>
              <a:spcBef>
                <a:spcPts val="1000"/>
              </a:spcBef>
              <a:spcAft>
                <a:spcPts val="0"/>
              </a:spcAft>
              <a:defRPr/>
            </a:lvl1pPr>
          </a:lstStyle>
          <a:p>
            <a:pPr lvl="0"/>
            <a:r>
              <a:rPr lang="en-US" dirty="0"/>
              <a:t>Slide Content 6</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0706143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192490"/>
            <a:ext cx="8458200" cy="903231"/>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3915201" cy="612476"/>
          </a:xfrm>
          <a:prstGeom prst="rect">
            <a:avLst/>
          </a:prstGeom>
        </p:spPr>
        <p:txBody>
          <a:bodyPr/>
          <a:lstStyle>
            <a:lvl1pPr>
              <a:spcBef>
                <a:spcPts val="1000"/>
              </a:spcBef>
              <a:spcAft>
                <a:spcPts val="0"/>
              </a:spcAft>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070496"/>
            <a:ext cx="3915201" cy="649138"/>
          </a:xfrm>
        </p:spPr>
        <p:txBody>
          <a:bodyPr/>
          <a:lstStyle>
            <a:lvl1pPr>
              <a:spcBef>
                <a:spcPts val="1000"/>
              </a:spcBef>
              <a:spcAft>
                <a:spcPts val="0"/>
              </a:spcAft>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900944"/>
            <a:ext cx="3915201" cy="673100"/>
          </a:xfrm>
        </p:spPr>
        <p:txBody>
          <a:bodyPr/>
          <a:lstStyle>
            <a:lvl1pPr>
              <a:spcBef>
                <a:spcPts val="1000"/>
              </a:spcBef>
              <a:spcAft>
                <a:spcPts val="0"/>
              </a:spcAft>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3755354"/>
            <a:ext cx="3915201" cy="698500"/>
          </a:xfrm>
        </p:spPr>
        <p:txBody>
          <a:bodyPr/>
          <a:lstStyle>
            <a:lvl1pPr>
              <a:spcBef>
                <a:spcPts val="1000"/>
              </a:spcBef>
              <a:spcAft>
                <a:spcPts val="0"/>
              </a:spcAft>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4635164"/>
            <a:ext cx="3915201" cy="698500"/>
          </a:xfrm>
        </p:spPr>
        <p:txBody>
          <a:bodyPr/>
          <a:lstStyle>
            <a:lvl1pPr>
              <a:spcBef>
                <a:spcPts val="1000"/>
              </a:spcBef>
              <a:spcAft>
                <a:spcPts val="0"/>
              </a:spcAft>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5514975"/>
            <a:ext cx="3915201" cy="733425"/>
          </a:xfrm>
        </p:spPr>
        <p:txBody>
          <a:bodyPr/>
          <a:lstStyle>
            <a:lvl1pPr>
              <a:spcBef>
                <a:spcPts val="1000"/>
              </a:spcBef>
              <a:spcAft>
                <a:spcPts val="0"/>
              </a:spcAft>
              <a:defRPr/>
            </a:lvl1pPr>
          </a:lstStyle>
          <a:p>
            <a:pPr lvl="0"/>
            <a:r>
              <a:rPr lang="en-US"/>
              <a:t>Slide Content 6</a:t>
            </a:r>
          </a:p>
          <a:p>
            <a:pPr lvl="1"/>
            <a:r>
              <a:rPr lang="en-US"/>
              <a:t>Second level</a:t>
            </a:r>
          </a:p>
          <a:p>
            <a:pPr lvl="2"/>
            <a:r>
              <a:rPr lang="en-US"/>
              <a:t>Third level</a:t>
            </a:r>
            <a:endParaRPr lang="en-US" dirty="0"/>
          </a:p>
        </p:txBody>
      </p:sp>
      <p:sp>
        <p:nvSpPr>
          <p:cNvPr id="12" name="Content Placeholder 6">
            <a:extLst>
              <a:ext uri="{FF2B5EF4-FFF2-40B4-BE49-F238E27FC236}">
                <a16:creationId xmlns:a16="http://schemas.microsoft.com/office/drawing/2014/main" id="{DB5446E9-DDFC-4F9F-AEF5-5E6061E5BD1A}"/>
              </a:ext>
            </a:extLst>
          </p:cNvPr>
          <p:cNvSpPr>
            <a:spLocks noGrp="1"/>
          </p:cNvSpPr>
          <p:nvPr>
            <p:ph sz="quarter" idx="19" hasCustomPrompt="1"/>
          </p:nvPr>
        </p:nvSpPr>
        <p:spPr>
          <a:xfrm>
            <a:off x="4619199" y="1255490"/>
            <a:ext cx="3915201" cy="612477"/>
          </a:xfrm>
        </p:spPr>
        <p:txBody>
          <a:bodyPr/>
          <a:lstStyle>
            <a:lvl1pPr>
              <a:spcBef>
                <a:spcPts val="1000"/>
              </a:spcBef>
              <a:spcAft>
                <a:spcPts val="0"/>
              </a:spcAft>
              <a:defRPr/>
            </a:lvl1pPr>
          </a:lstStyle>
          <a:p>
            <a:pPr lvl="0"/>
            <a:r>
              <a:rPr lang="en-US"/>
              <a:t>Slide Content 6</a:t>
            </a:r>
          </a:p>
          <a:p>
            <a:pPr lvl="1"/>
            <a:r>
              <a:rPr lang="en-US"/>
              <a:t>Second level</a:t>
            </a:r>
          </a:p>
          <a:p>
            <a:pPr lvl="2"/>
            <a:r>
              <a:rPr lang="en-US"/>
              <a:t>Third level</a:t>
            </a:r>
            <a:endParaRPr lang="en-US" dirty="0"/>
          </a:p>
        </p:txBody>
      </p:sp>
      <p:sp>
        <p:nvSpPr>
          <p:cNvPr id="14" name="Content Placeholder 6">
            <a:extLst>
              <a:ext uri="{FF2B5EF4-FFF2-40B4-BE49-F238E27FC236}">
                <a16:creationId xmlns:a16="http://schemas.microsoft.com/office/drawing/2014/main" id="{9BC59DB4-A285-4104-8DAD-21B49267AAD3}"/>
              </a:ext>
            </a:extLst>
          </p:cNvPr>
          <p:cNvSpPr>
            <a:spLocks noGrp="1"/>
          </p:cNvSpPr>
          <p:nvPr>
            <p:ph sz="quarter" idx="20" hasCustomPrompt="1"/>
          </p:nvPr>
        </p:nvSpPr>
        <p:spPr>
          <a:xfrm>
            <a:off x="4619199" y="1998291"/>
            <a:ext cx="3915201" cy="612477"/>
          </a:xfrm>
        </p:spPr>
        <p:txBody>
          <a:bodyPr/>
          <a:lstStyle>
            <a:lvl1pPr>
              <a:spcBef>
                <a:spcPts val="1000"/>
              </a:spcBef>
              <a:spcAft>
                <a:spcPts val="0"/>
              </a:spcAft>
              <a:defRPr/>
            </a:lvl1pPr>
          </a:lstStyle>
          <a:p>
            <a:pPr lvl="0"/>
            <a:r>
              <a:rPr lang="en-US"/>
              <a:t>Slide Content 6</a:t>
            </a:r>
          </a:p>
          <a:p>
            <a:pPr lvl="1"/>
            <a:r>
              <a:rPr lang="en-US"/>
              <a:t>Second level</a:t>
            </a:r>
          </a:p>
          <a:p>
            <a:pPr lvl="2"/>
            <a:r>
              <a:rPr lang="en-US"/>
              <a:t>Third level</a:t>
            </a:r>
            <a:endParaRPr lang="en-US" dirty="0"/>
          </a:p>
        </p:txBody>
      </p:sp>
      <p:sp>
        <p:nvSpPr>
          <p:cNvPr id="16" name="Content Placeholder 6">
            <a:extLst>
              <a:ext uri="{FF2B5EF4-FFF2-40B4-BE49-F238E27FC236}">
                <a16:creationId xmlns:a16="http://schemas.microsoft.com/office/drawing/2014/main" id="{FF319E46-D027-404B-8292-60A07B8E3C98}"/>
              </a:ext>
            </a:extLst>
          </p:cNvPr>
          <p:cNvSpPr>
            <a:spLocks noGrp="1"/>
          </p:cNvSpPr>
          <p:nvPr>
            <p:ph sz="quarter" idx="21" hasCustomPrompt="1"/>
          </p:nvPr>
        </p:nvSpPr>
        <p:spPr>
          <a:xfrm>
            <a:off x="4619198" y="2723530"/>
            <a:ext cx="3915201" cy="612477"/>
          </a:xfrm>
        </p:spPr>
        <p:txBody>
          <a:bodyPr/>
          <a:lstStyle>
            <a:lvl1pPr>
              <a:spcBef>
                <a:spcPts val="1000"/>
              </a:spcBef>
              <a:spcAft>
                <a:spcPts val="0"/>
              </a:spcAft>
              <a:defRPr/>
            </a:lvl1pPr>
          </a:lstStyle>
          <a:p>
            <a:pPr lvl="0"/>
            <a:r>
              <a:rPr lang="en-US"/>
              <a:t>Slide Content 6</a:t>
            </a:r>
          </a:p>
          <a:p>
            <a:pPr lvl="1"/>
            <a:r>
              <a:rPr lang="en-US"/>
              <a:t>Second level</a:t>
            </a:r>
          </a:p>
          <a:p>
            <a:pPr lvl="2"/>
            <a:r>
              <a:rPr lang="en-US"/>
              <a:t>Third level</a:t>
            </a:r>
            <a:endParaRPr lang="en-US" dirty="0"/>
          </a:p>
        </p:txBody>
      </p:sp>
      <p:sp>
        <p:nvSpPr>
          <p:cNvPr id="17" name="Content Placeholder 6">
            <a:extLst>
              <a:ext uri="{FF2B5EF4-FFF2-40B4-BE49-F238E27FC236}">
                <a16:creationId xmlns:a16="http://schemas.microsoft.com/office/drawing/2014/main" id="{E1FA65FE-4DFA-484E-A01C-9BF08B32C20A}"/>
              </a:ext>
            </a:extLst>
          </p:cNvPr>
          <p:cNvSpPr>
            <a:spLocks noGrp="1"/>
          </p:cNvSpPr>
          <p:nvPr>
            <p:ph sz="quarter" idx="22" hasCustomPrompt="1"/>
          </p:nvPr>
        </p:nvSpPr>
        <p:spPr>
          <a:xfrm>
            <a:off x="4619197" y="3528194"/>
            <a:ext cx="3915201" cy="612477"/>
          </a:xfrm>
        </p:spPr>
        <p:txBody>
          <a:bodyPr/>
          <a:lstStyle>
            <a:lvl1pPr>
              <a:spcBef>
                <a:spcPts val="1000"/>
              </a:spcBef>
              <a:spcAft>
                <a:spcPts val="0"/>
              </a:spcAft>
              <a:defRPr/>
            </a:lvl1pPr>
          </a:lstStyle>
          <a:p>
            <a:pPr lvl="0"/>
            <a:r>
              <a:rPr lang="en-US"/>
              <a:t>Slide Content 6</a:t>
            </a:r>
          </a:p>
          <a:p>
            <a:pPr lvl="1"/>
            <a:r>
              <a:rPr lang="en-US"/>
              <a:t>Second level</a:t>
            </a:r>
          </a:p>
          <a:p>
            <a:pPr lvl="2"/>
            <a:r>
              <a:rPr lang="en-US"/>
              <a:t>Third level</a:t>
            </a:r>
            <a:endParaRPr lang="en-US" dirty="0"/>
          </a:p>
        </p:txBody>
      </p:sp>
      <p:sp>
        <p:nvSpPr>
          <p:cNvPr id="18" name="Content Placeholder 6">
            <a:extLst>
              <a:ext uri="{FF2B5EF4-FFF2-40B4-BE49-F238E27FC236}">
                <a16:creationId xmlns:a16="http://schemas.microsoft.com/office/drawing/2014/main" id="{6FE7E90B-1DE9-4A55-9F1D-9EF5F50C09A3}"/>
              </a:ext>
            </a:extLst>
          </p:cNvPr>
          <p:cNvSpPr>
            <a:spLocks noGrp="1"/>
          </p:cNvSpPr>
          <p:nvPr>
            <p:ph sz="quarter" idx="23" hasCustomPrompt="1"/>
          </p:nvPr>
        </p:nvSpPr>
        <p:spPr>
          <a:xfrm>
            <a:off x="4619199" y="4351336"/>
            <a:ext cx="3915201" cy="612477"/>
          </a:xfrm>
        </p:spPr>
        <p:txBody>
          <a:bodyPr/>
          <a:lstStyle>
            <a:lvl1pPr>
              <a:spcBef>
                <a:spcPts val="1000"/>
              </a:spcBef>
              <a:spcAft>
                <a:spcPts val="0"/>
              </a:spcAft>
              <a:defRPr/>
            </a:lvl1pPr>
          </a:lstStyle>
          <a:p>
            <a:pPr lvl="0"/>
            <a:r>
              <a:rPr lang="en-US"/>
              <a:t>Slide Content 6</a:t>
            </a:r>
          </a:p>
          <a:p>
            <a:pPr lvl="1"/>
            <a:r>
              <a:rPr lang="en-US"/>
              <a:t>Second level</a:t>
            </a:r>
          </a:p>
          <a:p>
            <a:pPr lvl="2"/>
            <a:r>
              <a:rPr lang="en-US"/>
              <a:t>Third level</a:t>
            </a:r>
            <a:endParaRPr lang="en-US" dirty="0"/>
          </a:p>
        </p:txBody>
      </p:sp>
      <p:sp>
        <p:nvSpPr>
          <p:cNvPr id="19" name="Content Placeholder 6">
            <a:extLst>
              <a:ext uri="{FF2B5EF4-FFF2-40B4-BE49-F238E27FC236}">
                <a16:creationId xmlns:a16="http://schemas.microsoft.com/office/drawing/2014/main" id="{78067368-CA9E-4B15-AE6A-F50A1D1FEE7F}"/>
              </a:ext>
            </a:extLst>
          </p:cNvPr>
          <p:cNvSpPr>
            <a:spLocks noGrp="1"/>
          </p:cNvSpPr>
          <p:nvPr>
            <p:ph sz="quarter" idx="24" hasCustomPrompt="1"/>
          </p:nvPr>
        </p:nvSpPr>
        <p:spPr>
          <a:xfrm>
            <a:off x="4619199" y="5142672"/>
            <a:ext cx="3915201" cy="612477"/>
          </a:xfrm>
        </p:spPr>
        <p:txBody>
          <a:bodyPr/>
          <a:lstStyle>
            <a:lvl1pPr>
              <a:spcBef>
                <a:spcPts val="1000"/>
              </a:spcBef>
              <a:spcAft>
                <a:spcPts val="0"/>
              </a:spcAft>
              <a:defRPr/>
            </a:lvl1pPr>
          </a:lstStyle>
          <a:p>
            <a:pPr lvl="0"/>
            <a:r>
              <a:rPr lang="en-US"/>
              <a:t>Slide Content 6</a:t>
            </a:r>
          </a:p>
          <a:p>
            <a:pPr lvl="1"/>
            <a:r>
              <a:rPr lang="en-US"/>
              <a:t>Second level</a:t>
            </a:r>
          </a:p>
          <a:p>
            <a:pPr lvl="2"/>
            <a:r>
              <a:rPr lang="en-US"/>
              <a:t>Third level</a:t>
            </a:r>
            <a:endParaRPr lang="en-US" dirty="0"/>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390875865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3" name="Long Copyright">
            <a:extLst>
              <a:ext uri="{FF2B5EF4-FFF2-40B4-BE49-F238E27FC236}">
                <a16:creationId xmlns:a16="http://schemas.microsoft.com/office/drawing/2014/main" id="{9AB572CE-E262-4FA6-8D47-02F068ADD1BE}"/>
              </a:ext>
            </a:extLst>
          </p:cNvPr>
          <p:cNvSpPr>
            <a:spLocks noGrp="1"/>
          </p:cNvSpPr>
          <p:nvPr>
            <p:ph type="ftr" sz="quarter" idx="10"/>
          </p:nvPr>
        </p:nvSpPr>
        <p:spPr>
          <a:xfrm>
            <a:off x="0" y="6487064"/>
            <a:ext cx="9144000" cy="370936"/>
          </a:xfrm>
        </p:spPr>
        <p:txBody>
          <a:bodyPr/>
          <a:lstStyle>
            <a:lvl1pPr algn="ctr">
              <a:defRPr/>
            </a:lvl1pPr>
          </a:lstStyle>
          <a:p>
            <a:pPr defTabSz="457200">
              <a:spcBef>
                <a:spcPct val="20000"/>
              </a:spcBef>
              <a:defRPr/>
            </a:pPr>
            <a:r>
              <a:rPr lang="en-US" dirty="0"/>
              <a:t>© &lt; add the year&gt; McGraw Hill. All rights reserved. Authorized only for instructor use in the classroom.</a:t>
            </a:r>
          </a:p>
          <a:p>
            <a:pPr defTabSz="457200">
              <a:spcBef>
                <a:spcPct val="20000"/>
              </a:spcBef>
              <a:defRPr/>
            </a:pPr>
            <a:r>
              <a:rPr lang="en-US" dirty="0"/>
              <a:t>No reproduction or further distribution permitted without the prior written consent of McGraw Hill.</a:t>
            </a:r>
          </a:p>
        </p:txBody>
      </p:sp>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7443668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5" name="Content Placeholder 4">
            <a:extLst>
              <a:ext uri="{FF2B5EF4-FFF2-40B4-BE49-F238E27FC236}">
                <a16:creationId xmlns:a16="http://schemas.microsoft.com/office/drawing/2014/main" id="{8352138A-1304-465B-AE03-541BDE0CCB45}"/>
              </a:ext>
            </a:extLst>
          </p:cNvPr>
          <p:cNvSpPr>
            <a:spLocks noGrp="1"/>
          </p:cNvSpPr>
          <p:nvPr>
            <p:ph sz="quarter" idx="10"/>
          </p:nvPr>
        </p:nvSpPr>
        <p:spPr>
          <a:xfrm>
            <a:off x="228600" y="6543675"/>
            <a:ext cx="8715375" cy="18732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389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0B6E1DCB-9B8A-423D-B48B-2CCDE624B45C}"/>
              </a:ext>
            </a:extLst>
          </p:cNvPr>
          <p:cNvSpPr>
            <a:spLocks noGrp="1"/>
          </p:cNvSpPr>
          <p:nvPr>
            <p:ph type="sldNum" sz="quarter" idx="10"/>
          </p:nvPr>
        </p:nvSpPr>
        <p:spPr>
          <a:xfrm>
            <a:off x="8637202" y="6682314"/>
            <a:ext cx="342900" cy="143831"/>
          </a:xfrm>
          <a:prstGeom prst="rect">
            <a:avLst/>
          </a:prstGeom>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3692571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lstStyle/>
          <a:p>
            <a:r>
              <a:rPr lang="en-US" dirty="0"/>
              <a:t>Click to edit Master title style</a:t>
            </a:r>
          </a:p>
        </p:txBody>
      </p:sp>
      <p:sp>
        <p:nvSpPr>
          <p:cNvPr id="3" name="Slide Number Placeholder">
            <a:extLst>
              <a:ext uri="{FF2B5EF4-FFF2-40B4-BE49-F238E27FC236}">
                <a16:creationId xmlns:a16="http://schemas.microsoft.com/office/drawing/2014/main" id="{FA117DCA-6A6D-48B9-9002-DA1E4814BF99}"/>
              </a:ext>
            </a:extLst>
          </p:cNvPr>
          <p:cNvSpPr>
            <a:spLocks noGrp="1"/>
          </p:cNvSpPr>
          <p:nvPr>
            <p:ph type="sldNum" sz="quarter" idx="10"/>
          </p:nvPr>
        </p:nvSpPr>
        <p:spPr>
          <a:xfrm>
            <a:off x="8637202" y="6682314"/>
            <a:ext cx="342900" cy="143831"/>
          </a:xfrm>
          <a:prstGeom prst="rect">
            <a:avLst/>
          </a:prstGeom>
        </p:spPr>
        <p:txBody>
          <a:bodyPr/>
          <a:lstStyle/>
          <a:p>
            <a:fld id="{68151E55-6873-49E2-B8D5-2F265E6F1973}" type="slidenum">
              <a:rPr lang="en-US" smtClean="0"/>
              <a:pPr/>
              <a:t>‹#›</a:t>
            </a:fld>
            <a:endParaRPr lang="en-US" dirty="0"/>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Tree>
    <p:extLst>
      <p:ext uri="{BB962C8B-B14F-4D97-AF65-F5344CB8AC3E}">
        <p14:creationId xmlns:p14="http://schemas.microsoft.com/office/powerpoint/2010/main" val="4454160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371601"/>
            <a:ext cx="8458200" cy="4876800"/>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0" name="Return to main slide Link 2">
            <a:extLst>
              <a:ext uri="{FF2B5EF4-FFF2-40B4-BE49-F238E27FC236}">
                <a16:creationId xmlns:a16="http://schemas.microsoft.com/office/drawing/2014/main" id="{D8AF3780-479B-4486-8AEE-B0E29BE2F870}"/>
              </a:ext>
            </a:extLst>
          </p:cNvPr>
          <p:cNvSpPr>
            <a:spLocks noGrp="1"/>
          </p:cNvSpPr>
          <p:nvPr>
            <p:ph type="body" sz="quarter" idx="15" hasCustomPrompt="1"/>
          </p:nvPr>
        </p:nvSpPr>
        <p:spPr>
          <a:xfrm>
            <a:off x="3092111" y="6350211"/>
            <a:ext cx="2959779" cy="228600"/>
          </a:xfr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Tree>
    <p:extLst>
      <p:ext uri="{BB962C8B-B14F-4D97-AF65-F5344CB8AC3E}">
        <p14:creationId xmlns:p14="http://schemas.microsoft.com/office/powerpoint/2010/main" val="544467532"/>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371601"/>
            <a:ext cx="8458200" cy="4876800"/>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0" name="Return to main slide Link 2">
            <a:extLst>
              <a:ext uri="{FF2B5EF4-FFF2-40B4-BE49-F238E27FC236}">
                <a16:creationId xmlns:a16="http://schemas.microsoft.com/office/drawing/2014/main" id="{D8AF3780-479B-4486-8AEE-B0E29BE2F870}"/>
              </a:ext>
            </a:extLst>
          </p:cNvPr>
          <p:cNvSpPr>
            <a:spLocks noGrp="1"/>
          </p:cNvSpPr>
          <p:nvPr>
            <p:ph type="body" sz="quarter" idx="15" hasCustomPrompt="1"/>
          </p:nvPr>
        </p:nvSpPr>
        <p:spPr>
          <a:xfrm>
            <a:off x="3092111" y="6350211"/>
            <a:ext cx="2959779" cy="228600"/>
          </a:xfr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84270286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59828"/>
            <a:ext cx="2980944" cy="228600"/>
          </a:xfrm>
          <a:prstGeom prst="rect">
            <a:avLst/>
          </a:prstGeo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8" name="Image Identifier 1">
            <a:extLst>
              <a:ext uri="{FF2B5EF4-FFF2-40B4-BE49-F238E27FC236}">
                <a16:creationId xmlns:a16="http://schemas.microsoft.com/office/drawing/2014/main" id="{C828D23C-A7ED-420E-B199-2D8CCF24D6BE}"/>
              </a:ext>
            </a:extLst>
          </p:cNvPr>
          <p:cNvSpPr>
            <a:spLocks noGrp="1"/>
          </p:cNvSpPr>
          <p:nvPr>
            <p:ph type="body" sz="quarter" idx="15" hasCustomPrompt="1"/>
          </p:nvPr>
        </p:nvSpPr>
        <p:spPr>
          <a:xfrm>
            <a:off x="365125" y="1410562"/>
            <a:ext cx="4076700" cy="392112"/>
          </a:xfrm>
        </p:spPr>
        <p:txBody>
          <a:bodyPr/>
          <a:lstStyle>
            <a:lvl1pPr>
              <a:defRPr/>
            </a:lvl1pPr>
          </a:lstStyle>
          <a:p>
            <a:pPr lvl="0"/>
            <a:r>
              <a:rPr lang="en-US" dirty="0"/>
              <a:t>Image Identifier 1</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933303"/>
            <a:ext cx="4076700" cy="4315097"/>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1" name="Image Identifier 2">
            <a:extLst>
              <a:ext uri="{FF2B5EF4-FFF2-40B4-BE49-F238E27FC236}">
                <a16:creationId xmlns:a16="http://schemas.microsoft.com/office/drawing/2014/main" id="{7DBCEA22-E8D2-4B8A-B55C-3FFA6FAB317C}"/>
              </a:ext>
            </a:extLst>
          </p:cNvPr>
          <p:cNvSpPr>
            <a:spLocks noGrp="1"/>
          </p:cNvSpPr>
          <p:nvPr>
            <p:ph type="body" sz="quarter" idx="16" hasCustomPrompt="1"/>
          </p:nvPr>
        </p:nvSpPr>
        <p:spPr>
          <a:xfrm>
            <a:off x="4715145" y="1410562"/>
            <a:ext cx="4078224" cy="393192"/>
          </a:xfrm>
        </p:spPr>
        <p:txBody>
          <a:bodyPr/>
          <a:lstStyle>
            <a:lvl1pPr>
              <a:defRPr/>
            </a:lvl1pPr>
          </a:lstStyle>
          <a:p>
            <a:pPr lvl="0"/>
            <a:r>
              <a:rPr lang="en-US" dirty="0"/>
              <a:t>Image Identifier 2</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933303"/>
            <a:ext cx="4076700" cy="4315097"/>
          </a:xfrm>
          <a:prstGeom prst="rect">
            <a:avLst/>
          </a:prstGeo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Return to main slide Link 2">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081528" y="6348550"/>
            <a:ext cx="2980944" cy="228600"/>
          </a:xfrm>
          <a:prstGeom prst="rect">
            <a:avLst/>
          </a:prstGeo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250593321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777240" y="2985555"/>
            <a:ext cx="6521640" cy="873214"/>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82058" y="3986784"/>
            <a:ext cx="4297680" cy="517585"/>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p:nvPr>
        </p:nvSpPr>
        <p:spPr>
          <a:xfrm>
            <a:off x="777240" y="4718304"/>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6" name="Text Placeholder 5"/>
          <p:cNvSpPr>
            <a:spLocks noGrp="1"/>
          </p:cNvSpPr>
          <p:nvPr>
            <p:ph type="body" sz="quarter" idx="11" hasCustomPrompt="1"/>
          </p:nvPr>
        </p:nvSpPr>
        <p:spPr>
          <a:xfrm>
            <a:off x="185738" y="6515100"/>
            <a:ext cx="8662987" cy="288925"/>
          </a:xfrm>
          <a:prstGeom prst="rect">
            <a:avLst/>
          </a:prstGeom>
        </p:spPr>
        <p:txBody>
          <a:bodyPr/>
          <a:lstStyle>
            <a:lvl1pPr>
              <a:defRPr sz="1200">
                <a:solidFill>
                  <a:schemeClr val="tx2"/>
                </a:solidFill>
              </a:defRPr>
            </a:lvl1pPr>
          </a:lstStyle>
          <a:p>
            <a:pPr lvl="0"/>
            <a:r>
              <a:rPr lang="en-US" dirty="0"/>
              <a:t>© McGraw Hill LLC. All rights reserved. No reproduction or distribution without the prior written consent of McGraw Hill LLC.</a:t>
            </a:r>
          </a:p>
        </p:txBody>
      </p:sp>
    </p:spTree>
    <p:extLst>
      <p:ext uri="{BB962C8B-B14F-4D97-AF65-F5344CB8AC3E}">
        <p14:creationId xmlns:p14="http://schemas.microsoft.com/office/powerpoint/2010/main" val="38064347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567378" y="2593298"/>
            <a:ext cx="6980170" cy="1130559"/>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userDrawn="1">
            <p:ph type="subTitle" idx="1"/>
          </p:nvPr>
        </p:nvSpPr>
        <p:spPr>
          <a:xfrm>
            <a:off x="567378" y="3807503"/>
            <a:ext cx="4542020" cy="719352"/>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p:nvPr>
        </p:nvSpPr>
        <p:spPr>
          <a:xfrm>
            <a:off x="567378" y="4770769"/>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7" name="Text Placeholder 6"/>
          <p:cNvSpPr>
            <a:spLocks noGrp="1"/>
          </p:cNvSpPr>
          <p:nvPr>
            <p:ph type="body" sz="quarter" idx="11" hasCustomPrompt="1"/>
          </p:nvPr>
        </p:nvSpPr>
        <p:spPr>
          <a:xfrm>
            <a:off x="190500" y="6515100"/>
            <a:ext cx="8643938" cy="288925"/>
          </a:xfrm>
          <a:prstGeom prst="rect">
            <a:avLst/>
          </a:prstGeom>
        </p:spPr>
        <p:txBody>
          <a:bodyPr/>
          <a:lstStyle>
            <a:lvl1pPr>
              <a:defRPr sz="1200">
                <a:solidFill>
                  <a:schemeClr val="tx2"/>
                </a:solidFill>
              </a:defRPr>
            </a:lvl1pPr>
          </a:lstStyle>
          <a:p>
            <a:pPr lvl="0"/>
            <a:r>
              <a:rPr lang="en-US" dirty="0"/>
              <a:t>© McGraw Hill LLC. All rights reserved. No reproduction or distribution without the prior written consent of McGraw Hill LLC.</a:t>
            </a:r>
          </a:p>
        </p:txBody>
      </p:sp>
    </p:spTree>
    <p:extLst>
      <p:ext uri="{BB962C8B-B14F-4D97-AF65-F5344CB8AC3E}">
        <p14:creationId xmlns:p14="http://schemas.microsoft.com/office/powerpoint/2010/main" val="1233895555"/>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192490"/>
            <a:ext cx="8458200" cy="903231"/>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noAutofit/>
          </a:bodyPr>
          <a:lstStyle>
            <a:lvl1pPr>
              <a:spcBef>
                <a:spcPts val="1000"/>
              </a:spcBef>
              <a:spcAft>
                <a:spcPts val="0"/>
              </a:spcAft>
              <a:defRPr/>
            </a:lvl1pPr>
            <a:lvl2pPr marL="292608" indent="-292608">
              <a:spcBef>
                <a:spcPts val="1000"/>
              </a:spcBef>
              <a:spcAft>
                <a:spcPts val="0"/>
              </a:spcAft>
              <a:defRPr/>
            </a:lvl2pPr>
          </a:lstStyle>
          <a:p>
            <a:pPr lvl="0"/>
            <a:r>
              <a:rPr lang="en-US" dirty="0"/>
              <a:t>Slide Content</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347" y="6324600"/>
            <a:ext cx="2405307"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8" name="Slide Number Placeholder">
            <a:extLst>
              <a:ext uri="{FF2B5EF4-FFF2-40B4-BE49-F238E27FC236}">
                <a16:creationId xmlns:a16="http://schemas.microsoft.com/office/drawing/2014/main" id="{EF8D8291-5BF4-41AC-87CE-ED5DE4CB1B61}"/>
              </a:ext>
            </a:extLst>
          </p:cNvPr>
          <p:cNvSpPr>
            <a:spLocks noGrp="1"/>
          </p:cNvSpPr>
          <p:nvPr>
            <p:ph type="sldNum" sz="quarter" idx="4"/>
          </p:nvPr>
        </p:nvSpPr>
        <p:spPr>
          <a:xfrm>
            <a:off x="8626412" y="6673531"/>
            <a:ext cx="355840" cy="161396"/>
          </a:xfrm>
          <a:prstGeom prst="rect">
            <a:avLst/>
          </a:prstGeom>
        </p:spPr>
        <p:txBody>
          <a:bodyPr/>
          <a:lstStyle>
            <a:lvl1pPr>
              <a:defRPr sz="800"/>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74508582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360" userDrawn="1">
          <p15:clr>
            <a:srgbClr val="FBAE40"/>
          </p15:clr>
        </p15:guide>
        <p15:guide id="3" pos="264" userDrawn="1">
          <p15:clr>
            <a:srgbClr val="FBAE40"/>
          </p15:clr>
        </p15:guide>
        <p15:guide id="4"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One Main Placeholder">
    <p:spTree>
      <p:nvGrpSpPr>
        <p:cNvPr id="1" name=""/>
        <p:cNvGrpSpPr/>
        <p:nvPr/>
      </p:nvGrpSpPr>
      <p:grpSpPr>
        <a:xfrm>
          <a:off x="0" y="0"/>
          <a:ext cx="0" cy="0"/>
          <a:chOff x="0" y="0"/>
          <a:chExt cx="0" cy="0"/>
        </a:xfrm>
      </p:grpSpPr>
      <p:sp>
        <p:nvSpPr>
          <p:cNvPr id="2" name="Slide Title 1">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192490"/>
            <a:ext cx="4229100" cy="903231"/>
          </a:xfrm>
          <a:prstGeom prst="rect">
            <a:avLst/>
          </a:prstGeom>
        </p:spPr>
        <p:txBody>
          <a:bodyPr anchor="ctr">
            <a:normAutofit/>
          </a:bodyPr>
          <a:lstStyle>
            <a:lvl1pPr>
              <a:defRPr sz="4000"/>
            </a:lvl1pPr>
          </a:lstStyle>
          <a:p>
            <a:r>
              <a:rPr lang="en-US" dirty="0"/>
              <a:t>Slide Title</a:t>
            </a:r>
          </a:p>
        </p:txBody>
      </p:sp>
      <p:sp>
        <p:nvSpPr>
          <p:cNvPr id="15" name="Slide Title 2">
            <a:extLst>
              <a:ext uri="{FF2B5EF4-FFF2-40B4-BE49-F238E27FC236}">
                <a16:creationId xmlns:a16="http://schemas.microsoft.com/office/drawing/2014/main" id="{B5BB26E5-AE57-4ED5-B8A8-BEE1BD13AD34}"/>
              </a:ext>
            </a:extLst>
          </p:cNvPr>
          <p:cNvSpPr>
            <a:spLocks noGrp="1"/>
          </p:cNvSpPr>
          <p:nvPr>
            <p:ph type="body" sz="quarter" idx="14" hasCustomPrompt="1"/>
          </p:nvPr>
        </p:nvSpPr>
        <p:spPr>
          <a:xfrm>
            <a:off x="4749800" y="192088"/>
            <a:ext cx="4051300" cy="903287"/>
          </a:xfrm>
        </p:spPr>
        <p:txBody>
          <a:bodyPr vert="horz" lIns="91440" tIns="45720" rIns="91440" bIns="45720" rtlCol="0" anchor="ctr">
            <a:normAutofit/>
          </a:bodyPr>
          <a:lstStyle>
            <a:lvl1pPr>
              <a:defRPr lang="en-IN" sz="4000" b="1" dirty="0">
                <a:latin typeface="+mj-lt"/>
                <a:ea typeface="+mj-ea"/>
                <a:cs typeface="+mj-cs"/>
              </a:defRPr>
            </a:lvl1pPr>
          </a:lstStyle>
          <a:p>
            <a:pPr lvl="0">
              <a:lnSpc>
                <a:spcPct val="90000"/>
              </a:lnSpc>
              <a:spcBef>
                <a:spcPct val="0"/>
              </a:spcBef>
            </a:pPr>
            <a:r>
              <a:rPr kumimoji="0" lang="en-US" sz="4000" b="1" i="0" u="none" strike="noStrike" kern="1200" cap="none" spc="0" normalizeH="0" baseline="0" noProof="0" dirty="0">
                <a:ln>
                  <a:noFill/>
                </a:ln>
                <a:solidFill>
                  <a:srgbClr val="000000"/>
                </a:solidFill>
                <a:effectLst/>
                <a:uLnTx/>
                <a:uFillTx/>
                <a:latin typeface="+mn-lt"/>
                <a:ea typeface="+mj-ea"/>
                <a:cs typeface="+mj-cs"/>
              </a:rPr>
              <a:t>Slide Title</a:t>
            </a:r>
            <a:endParaRPr lang="en-IN"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spcBef>
                <a:spcPts val="1000"/>
              </a:spcBef>
              <a:spcAft>
                <a:spcPts val="0"/>
              </a:spcAft>
              <a:defRPr/>
            </a:lvl1pPr>
            <a:lvl2pPr marL="292608" indent="-292608">
              <a:spcBef>
                <a:spcPts val="1000"/>
              </a:spcBef>
              <a:spcAft>
                <a:spcPts val="0"/>
              </a:spcAft>
              <a:defRPr/>
            </a:lvl2pPr>
          </a:lstStyle>
          <a:p>
            <a:pPr lvl="0"/>
            <a:r>
              <a:rPr lang="en-US" dirty="0"/>
              <a:t>Slide Content</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347" y="6324600"/>
            <a:ext cx="2405307"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1296839023"/>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2632364" y="304800"/>
            <a:ext cx="6168736"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defRPr/>
            </a:lvl1pPr>
            <a:lvl2pPr marL="292608" indent="-292608">
              <a:spcBef>
                <a:spcPts val="1000"/>
              </a:spcBef>
              <a:spcAft>
                <a:spcPts val="0"/>
              </a:spcAft>
              <a:defRPr/>
            </a:lvl2pPr>
          </a:lstStyle>
          <a:p>
            <a:pPr lvl="0"/>
            <a:r>
              <a:rPr lang="en-US" dirty="0"/>
              <a:t>Slide Content</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347" y="6324600"/>
            <a:ext cx="2405307"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a:p>
        </p:txBody>
      </p:sp>
      <p:pic>
        <p:nvPicPr>
          <p:cNvPr id="8" name="Picture 7" descr="Connecting through social media icon.">
            <a:extLst>
              <a:ext uri="{FF2B5EF4-FFF2-40B4-BE49-F238E27FC236}">
                <a16:creationId xmlns:a16="http://schemas.microsoft.com/office/drawing/2014/main" id="{48BB348F-12C6-489F-958D-1FDE88A9246E}"/>
              </a:ext>
            </a:extLst>
          </p:cNvPr>
          <p:cNvPicPr>
            <a:picLocks noChangeAspect="1"/>
          </p:cNvPicPr>
          <p:nvPr userDrawn="1"/>
        </p:nvPicPr>
        <p:blipFill>
          <a:blip r:embed="rId2"/>
          <a:stretch>
            <a:fillRect/>
          </a:stretch>
        </p:blipFill>
        <p:spPr>
          <a:xfrm>
            <a:off x="124695" y="298541"/>
            <a:ext cx="2438400" cy="669365"/>
          </a:xfrm>
          <a:prstGeom prst="rect">
            <a:avLst/>
          </a:prstGeom>
        </p:spPr>
      </p:pic>
    </p:spTree>
    <p:extLst>
      <p:ext uri="{BB962C8B-B14F-4D97-AF65-F5344CB8AC3E}">
        <p14:creationId xmlns:p14="http://schemas.microsoft.com/office/powerpoint/2010/main" val="1816512595"/>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2632364" y="304800"/>
            <a:ext cx="6168736"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defRPr/>
            </a:lvl1pPr>
            <a:lvl2pPr marL="292608" indent="-292608">
              <a:spcBef>
                <a:spcPts val="1000"/>
              </a:spcBef>
              <a:spcAft>
                <a:spcPts val="0"/>
              </a:spcAft>
              <a:defRPr/>
            </a:lvl2pPr>
          </a:lstStyle>
          <a:p>
            <a:pPr lvl="0"/>
            <a:r>
              <a:rPr lang="en-US" dirty="0"/>
              <a:t>Slide Content</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347" y="6324600"/>
            <a:ext cx="2405307"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a:p>
        </p:txBody>
      </p:sp>
      <p:pic>
        <p:nvPicPr>
          <p:cNvPr id="10" name="Picture 9" descr="Making Ethical Decisions icon.">
            <a:extLst>
              <a:ext uri="{FF2B5EF4-FFF2-40B4-BE49-F238E27FC236}">
                <a16:creationId xmlns:a16="http://schemas.microsoft.com/office/drawing/2014/main" id="{35AB3571-1B64-4E5D-ADAB-A22232BBBD05}"/>
              </a:ext>
            </a:extLst>
          </p:cNvPr>
          <p:cNvPicPr>
            <a:picLocks noChangeAspect="1"/>
          </p:cNvPicPr>
          <p:nvPr userDrawn="1"/>
        </p:nvPicPr>
        <p:blipFill>
          <a:blip r:embed="rId2"/>
          <a:stretch>
            <a:fillRect/>
          </a:stretch>
        </p:blipFill>
        <p:spPr>
          <a:xfrm>
            <a:off x="0" y="312475"/>
            <a:ext cx="2498501" cy="663262"/>
          </a:xfrm>
          <a:prstGeom prst="rect">
            <a:avLst/>
          </a:prstGeom>
        </p:spPr>
      </p:pic>
    </p:spTree>
    <p:extLst>
      <p:ext uri="{BB962C8B-B14F-4D97-AF65-F5344CB8AC3E}">
        <p14:creationId xmlns:p14="http://schemas.microsoft.com/office/powerpoint/2010/main" val="2414323337"/>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1" y="304800"/>
            <a:ext cx="2344882"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defRPr/>
            </a:lvl1pPr>
            <a:lvl2pPr marL="292608" indent="-292608">
              <a:spcBef>
                <a:spcPts val="1000"/>
              </a:spcBef>
              <a:spcAft>
                <a:spcPts val="0"/>
              </a:spcAft>
              <a:defRPr/>
            </a:lvl2pPr>
          </a:lstStyle>
          <a:p>
            <a:pPr lvl="0"/>
            <a:r>
              <a:rPr lang="en-US" dirty="0"/>
              <a:t>Slide Content</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347" y="6324600"/>
            <a:ext cx="2405307"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a:p>
        </p:txBody>
      </p:sp>
      <p:pic>
        <p:nvPicPr>
          <p:cNvPr id="10" name="Picture 9">
            <a:extLst>
              <a:ext uri="{FF2B5EF4-FFF2-40B4-BE49-F238E27FC236}">
                <a16:creationId xmlns:a16="http://schemas.microsoft.com/office/drawing/2014/main" id="{23A00108-6ED3-416D-B7AC-3A9D6F2EF0AF}"/>
              </a:ext>
            </a:extLst>
          </p:cNvPr>
          <p:cNvPicPr>
            <a:picLocks noChangeAspect="1"/>
          </p:cNvPicPr>
          <p:nvPr userDrawn="1"/>
        </p:nvPicPr>
        <p:blipFill>
          <a:blip r:embed="rId2"/>
          <a:stretch>
            <a:fillRect/>
          </a:stretch>
        </p:blipFill>
        <p:spPr>
          <a:xfrm>
            <a:off x="4448193" y="489743"/>
            <a:ext cx="4352906" cy="239714"/>
          </a:xfrm>
          <a:prstGeom prst="rect">
            <a:avLst/>
          </a:prstGeom>
        </p:spPr>
      </p:pic>
    </p:spTree>
    <p:extLst>
      <p:ext uri="{BB962C8B-B14F-4D97-AF65-F5344CB8AC3E}">
        <p14:creationId xmlns:p14="http://schemas.microsoft.com/office/powerpoint/2010/main" val="43045211"/>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pPr defTabSz="457200">
              <a:spcBef>
                <a:spcPct val="20000"/>
              </a:spcBef>
              <a:defRPr/>
            </a:pPr>
            <a:r>
              <a:rPr lang="en-US" dirty="0"/>
              <a:t>Add long copyright</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lumMod val="65000"/>
                    <a:lumOff val="35000"/>
                  </a:schemeClr>
                </a:solidFill>
              </a:rPr>
              <a:t>© McGraw Hill LLC</a:t>
            </a:r>
          </a:p>
        </p:txBody>
      </p:sp>
      <p:sp>
        <p:nvSpPr>
          <p:cNvPr id="10" name="Slide Number Placeholder">
            <a:extLst>
              <a:ext uri="{FF2B5EF4-FFF2-40B4-BE49-F238E27FC236}">
                <a16:creationId xmlns:a16="http://schemas.microsoft.com/office/drawing/2014/main" id="{A9994BA6-A29E-44A0-A7B3-164E7D8FE393}"/>
              </a:ext>
            </a:extLst>
          </p:cNvPr>
          <p:cNvSpPr>
            <a:spLocks noGrp="1"/>
          </p:cNvSpPr>
          <p:nvPr>
            <p:ph type="sldNum" sz="quarter" idx="4"/>
          </p:nvPr>
        </p:nvSpPr>
        <p:spPr>
          <a:xfrm>
            <a:off x="8626412" y="6673531"/>
            <a:ext cx="355840" cy="161396"/>
          </a:xfrm>
          <a:prstGeom prst="rect">
            <a:avLst/>
          </a:prstGeom>
        </p:spPr>
        <p:txBody>
          <a:bodyPr/>
          <a:lstStyle>
            <a:lvl1pPr>
              <a:defRPr sz="800"/>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692" r:id="rId1"/>
    <p:sldLayoutId id="2147483717" r:id="rId2"/>
    <p:sldLayoutId id="2147483706" r:id="rId3"/>
    <p:sldLayoutId id="2147483709" r:id="rId4"/>
    <p:sldLayoutId id="2147483707" r:id="rId5"/>
    <p:sldLayoutId id="2147483708" r:id="rId6"/>
    <p:sldLayoutId id="2147483711" r:id="rId7"/>
    <p:sldLayoutId id="2147483716" r:id="rId8"/>
    <p:sldLayoutId id="2147483693" r:id="rId9"/>
    <p:sldLayoutId id="2147483719" r:id="rId10"/>
    <p:sldLayoutId id="2147483718" r:id="rId11"/>
    <p:sldLayoutId id="2147483699" r:id="rId12"/>
    <p:sldLayoutId id="2147483720" r:id="rId13"/>
    <p:sldLayoutId id="2147483695" r:id="rId14"/>
    <p:sldLayoutId id="2147483696" r:id="rId15"/>
    <p:sldLayoutId id="2147483697" r:id="rId16"/>
    <p:sldLayoutId id="2147483721" r:id="rId17"/>
  </p:sldLayoutIdLst>
  <p:hf hd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kern="1200">
          <a:solidFill>
            <a:schemeClr val="tx2"/>
          </a:solidFill>
          <a:latin typeface="+mn-lt"/>
          <a:ea typeface="+mn-ea"/>
          <a:cs typeface="+mn-cs"/>
        </a:defRPr>
      </a:lvl1pPr>
      <a:lvl2pPr marL="292608" indent="-292608" algn="l" defTabSz="914400" rtl="0" eaLnBrk="1" latinLnBrk="0" hangingPunct="1">
        <a:lnSpc>
          <a:spcPct val="100000"/>
        </a:lnSpc>
        <a:spcBef>
          <a:spcPts val="1000"/>
        </a:spcBef>
        <a:spcAft>
          <a:spcPts val="0"/>
        </a:spcAft>
        <a:buClrTx/>
        <a:buFont typeface="Arial" panose="020B0604020202020204" pitchFamily="34" charset="0"/>
        <a:buChar char="•"/>
        <a:defRPr sz="2400" kern="1200">
          <a:solidFill>
            <a:schemeClr val="tx2"/>
          </a:solidFill>
          <a:latin typeface="+mn-lt"/>
          <a:ea typeface="+mn-ea"/>
          <a:cs typeface="+mn-cs"/>
        </a:defRPr>
      </a:lvl2pPr>
      <a:lvl3pPr marL="622800" indent="-292608" algn="l" defTabSz="914400" rtl="0" eaLnBrk="1" latinLnBrk="0" hangingPunct="1">
        <a:lnSpc>
          <a:spcPct val="100000"/>
        </a:lnSpc>
        <a:spcBef>
          <a:spcPts val="1000"/>
        </a:spcBef>
        <a:spcAft>
          <a:spcPts val="0"/>
        </a:spcAft>
        <a:buFont typeface="Arial" panose="020B0604020202020204" pitchFamily="34" charset="0"/>
        <a:buChar char="•"/>
        <a:defRPr sz="20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r>
              <a:rPr lang="en-US" dirty="0"/>
              <a:t>Add long copyright line here</a:t>
            </a:r>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998185"/>
      </p:ext>
    </p:extLst>
  </p:cSld>
  <p:clrMap bg1="lt1" tx1="dk1" bg2="lt2" tx2="dk2" accent1="accent1" accent2="accent2" accent3="accent3" accent4="accent4" accent5="accent5" accent6="accent6" hlink="hlink" folHlink="folHlink"/>
  <p:sldLayoutIdLst>
    <p:sldLayoutId id="2147483685" r:id="rId1"/>
    <p:sldLayoutId id="2147483705" r:id="rId2"/>
  </p:sldLayoutIdLst>
  <p:hf hd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rm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24279" y="6660234"/>
            <a:ext cx="1285344" cy="215444"/>
          </a:xfrm>
          <a:prstGeom prst="rect">
            <a:avLst/>
          </a:prstGeom>
          <a:noFill/>
        </p:spPr>
        <p:txBody>
          <a:bodyPr wrap="square" lIns="45720" rIns="45720" rtlCol="0" anchor="ctr">
            <a:spAutoFit/>
          </a:bodyPr>
          <a:lstStyle/>
          <a:p>
            <a:r>
              <a:rPr lang="en-US" sz="800" b="0" dirty="0">
                <a:solidFill>
                  <a:schemeClr val="tx1">
                    <a:lumMod val="65000"/>
                    <a:lumOff val="35000"/>
                  </a:schemeClr>
                </a:solidFill>
              </a:rPr>
              <a:t>© McGraw Hill LLC</a:t>
            </a:r>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rmAutofit/>
          </a:bodyPr>
          <a:lstStyle/>
          <a:p>
            <a:r>
              <a:rPr lang="en-US" dirty="0"/>
              <a:t>Title goes here</a:t>
            </a:r>
          </a:p>
        </p:txBody>
      </p:sp>
    </p:spTree>
    <p:extLst>
      <p:ext uri="{BB962C8B-B14F-4D97-AF65-F5344CB8AC3E}">
        <p14:creationId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 id="2147483722" r:id="rId3"/>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mn-lt"/>
          <a:ea typeface="+mn-ea"/>
          <a:cs typeface="+mn-cs"/>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lumMod val="65000"/>
                    <a:lumOff val="35000"/>
                  </a:schemeClr>
                </a:solidFill>
              </a:rPr>
              <a:t>© McGraw Hill LLC</a:t>
            </a:r>
          </a:p>
        </p:txBody>
      </p:sp>
    </p:spTree>
    <p:extLst>
      <p:ext uri="{BB962C8B-B14F-4D97-AF65-F5344CB8AC3E}">
        <p14:creationId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mn-lt"/>
          <a:ea typeface="+mn-ea"/>
          <a:cs typeface="+mn-cs"/>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slide" Target="slide6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12.wmf"/><Relationship Id="rId5" Type="http://schemas.openxmlformats.org/officeDocument/2006/relationships/oleObject" Target="../embeddings/oleObject2.bin"/><Relationship Id="rId4" Type="http://schemas.openxmlformats.org/officeDocument/2006/relationships/image" Target="../media/image11.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slide" Target="slide7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1.xml"/><Relationship Id="rId4" Type="http://schemas.openxmlformats.org/officeDocument/2006/relationships/slide" Target="slide71.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1.xml"/><Relationship Id="rId4" Type="http://schemas.openxmlformats.org/officeDocument/2006/relationships/slide" Target="slide7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21.xml"/><Relationship Id="rId4" Type="http://schemas.openxmlformats.org/officeDocument/2006/relationships/slide" Target="slide7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21.xml"/><Relationship Id="rId4" Type="http://schemas.openxmlformats.org/officeDocument/2006/relationships/slide" Target="slide74.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21.xml"/><Relationship Id="rId4" Type="http://schemas.openxmlformats.org/officeDocument/2006/relationships/slide" Target="slide7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21.xml"/><Relationship Id="rId4" Type="http://schemas.openxmlformats.org/officeDocument/2006/relationships/slide" Target="slide7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5.xml"/><Relationship Id="rId1" Type="http://schemas.openxmlformats.org/officeDocument/2006/relationships/slideLayout" Target="../slideLayouts/slideLayout21.xml"/><Relationship Id="rId4" Type="http://schemas.openxmlformats.org/officeDocument/2006/relationships/slide" Target="slide7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8.xml"/><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69.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70.xml"/><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71.xml"/><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72.xml"/><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notesSlide" Target="../notesSlides/notesSlide73.xml"/><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notesSlide" Target="../notesSlides/notesSlide74.xml"/><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notesSlide" Target="../notesSlides/notesSlide75.xml"/><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76.xml"/><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notesSlide" Target="../notesSlides/notesSlide7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slide" Target="slide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1792" y="2608290"/>
            <a:ext cx="3035808" cy="1215565"/>
          </a:xfrm>
        </p:spPr>
        <p:txBody>
          <a:bodyPr/>
          <a:lstStyle/>
          <a:p>
            <a:r>
              <a:rPr lang="en-US" dirty="0"/>
              <a:t>Chapter 13</a:t>
            </a:r>
          </a:p>
        </p:txBody>
      </p:sp>
      <p:sp>
        <p:nvSpPr>
          <p:cNvPr id="3" name="Subtitle 2"/>
          <p:cNvSpPr>
            <a:spLocks noGrp="1"/>
          </p:cNvSpPr>
          <p:nvPr>
            <p:ph type="subTitle" idx="1"/>
          </p:nvPr>
        </p:nvSpPr>
        <p:spPr>
          <a:xfrm>
            <a:off x="621792" y="3921070"/>
            <a:ext cx="3438764" cy="952853"/>
          </a:xfrm>
        </p:spPr>
        <p:txBody>
          <a:bodyPr/>
          <a:lstStyle/>
          <a:p>
            <a:r>
              <a:rPr lang="en-IN" sz="2200" dirty="0"/>
              <a:t>Current Liabilities and Contingencies</a:t>
            </a:r>
          </a:p>
        </p:txBody>
      </p:sp>
      <p:pic>
        <p:nvPicPr>
          <p:cNvPr id="4" name="Picture 3" descr="Cover page of the Book 2025: Intermediate Accounting. By Spiceland, Nelson, Thomas, Winchel.">
            <a:extLst>
              <a:ext uri="{FF2B5EF4-FFF2-40B4-BE49-F238E27FC236}">
                <a16:creationId xmlns:a16="http://schemas.microsoft.com/office/drawing/2014/main" id="{C8782436-8543-0B39-A491-5A0437837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901" y="867532"/>
            <a:ext cx="3831958" cy="5122936"/>
          </a:xfrm>
          <a:prstGeom prst="rect">
            <a:avLst/>
          </a:prstGeom>
        </p:spPr>
      </p:pic>
      <p:sp>
        <p:nvSpPr>
          <p:cNvPr id="6" name="Text Placeholder 5"/>
          <p:cNvSpPr>
            <a:spLocks noGrp="1"/>
          </p:cNvSpPr>
          <p:nvPr>
            <p:ph type="body" sz="quarter" idx="12"/>
          </p:nvPr>
        </p:nvSpPr>
        <p:spPr/>
        <p:txBody>
          <a:bodyPr/>
          <a:lstStyle/>
          <a:p>
            <a:pPr algn="ctr"/>
            <a:r>
              <a:rPr lang="en-US" dirty="0"/>
              <a:t>© McGraw Hill LLC. All rights reserved. No reproduction or distribution without the prior written consent of McGraw Hill LLC.</a:t>
            </a:r>
          </a:p>
        </p:txBody>
      </p:sp>
    </p:spTree>
    <p:extLst>
      <p:ext uri="{BB962C8B-B14F-4D97-AF65-F5344CB8AC3E}">
        <p14:creationId xmlns:p14="http://schemas.microsoft.com/office/powerpoint/2010/main" val="634255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a:bodyPr>
          <a:lstStyle/>
          <a:p>
            <a:r>
              <a:rPr lang="en-IN" dirty="0"/>
              <a:t>Credit Lines</a:t>
            </a:r>
            <a:endParaRPr lang="en-US"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O13.2</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1"/>
            <a:ext cx="8458200" cy="751114"/>
          </a:xfrm>
        </p:spPr>
        <p:txBody>
          <a:bodyPr/>
          <a:lstStyle/>
          <a:p>
            <a:pPr marL="292608" lvl="2">
              <a:buFont typeface="Arial"/>
              <a:buChar char="•"/>
              <a:defRPr/>
            </a:pPr>
            <a:r>
              <a:rPr lang="en-US" dirty="0">
                <a:solidFill>
                  <a:schemeClr val="tx1"/>
                </a:solidFill>
              </a:rPr>
              <a:t>A </a:t>
            </a:r>
            <a:r>
              <a:rPr lang="en-US" b="1" dirty="0">
                <a:solidFill>
                  <a:schemeClr val="tx1"/>
                </a:solidFill>
              </a:rPr>
              <a:t>line of credit </a:t>
            </a:r>
            <a:r>
              <a:rPr lang="en-US" dirty="0">
                <a:solidFill>
                  <a:schemeClr val="tx1"/>
                </a:solidFill>
              </a:rPr>
              <a:t>is an agreement to provide short-term financing, with amounts withdrawn by the borrower only when needed.</a:t>
            </a:r>
            <a:endParaRPr lang="en-IN" dirty="0">
              <a:solidFill>
                <a:schemeClr val="tx1"/>
              </a:solidFill>
            </a:endParaRPr>
          </a:p>
        </p:txBody>
      </p:sp>
      <p:pic>
        <p:nvPicPr>
          <p:cNvPr id="5" name="Picture 4" descr="A chart presents the line of credit.">
            <a:extLst>
              <a:ext uri="{FF2B5EF4-FFF2-40B4-BE49-F238E27FC236}">
                <a16:creationId xmlns:a16="http://schemas.microsoft.com/office/drawing/2014/main" id="{78FD50AF-0B65-465E-96EE-A81DA9BC5C27}"/>
              </a:ext>
            </a:extLst>
          </p:cNvPr>
          <p:cNvPicPr>
            <a:picLocks noChangeAspect="1"/>
          </p:cNvPicPr>
          <p:nvPr/>
        </p:nvPicPr>
        <p:blipFill>
          <a:blip r:embed="rId3"/>
          <a:stretch>
            <a:fillRect/>
          </a:stretch>
        </p:blipFill>
        <p:spPr>
          <a:xfrm>
            <a:off x="1096159" y="2132532"/>
            <a:ext cx="6974018" cy="4080649"/>
          </a:xfrm>
          <a:prstGeom prst="rect">
            <a:avLst/>
          </a:prstGeom>
        </p:spPr>
      </p:pic>
      <p:sp>
        <p:nvSpPr>
          <p:cNvPr id="15" name="Text Placeholder 14">
            <a:extLst>
              <a:ext uri="{FF2B5EF4-FFF2-40B4-BE49-F238E27FC236}">
                <a16:creationId xmlns:a16="http://schemas.microsoft.com/office/drawing/2014/main" id="{1C41F5AF-43A6-4B50-B970-1D7AD1502B55}"/>
              </a:ext>
            </a:extLst>
          </p:cNvPr>
          <p:cNvSpPr>
            <a:spLocks noGrp="1"/>
          </p:cNvSpPr>
          <p:nvPr>
            <p:ph type="body" sz="quarter" idx="12"/>
          </p:nvPr>
        </p:nvSpPr>
        <p:spPr>
          <a:xfrm>
            <a:off x="2971558" y="6324600"/>
            <a:ext cx="3200885" cy="190500"/>
          </a:xfrm>
        </p:spPr>
        <p:txBody>
          <a:bodyPr anchor="ctr"/>
          <a:lstStyle/>
          <a:p>
            <a:r>
              <a:rPr lang="en-IN" sz="1200" dirty="0">
                <a:hlinkClick r:id="rId4" action="ppaction://hlinksldjump"/>
              </a:rPr>
              <a:t>Access the text alternative for slide images.</a:t>
            </a:r>
            <a:endParaRPr lang="en-IN" sz="1200" dirty="0"/>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10</a:t>
            </a:fld>
            <a:endParaRPr lang="en-US"/>
          </a:p>
        </p:txBody>
      </p:sp>
    </p:spTree>
    <p:extLst>
      <p:ext uri="{BB962C8B-B14F-4D97-AF65-F5344CB8AC3E}">
        <p14:creationId xmlns:p14="http://schemas.microsoft.com/office/powerpoint/2010/main" val="1318635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7291614" cy="903231"/>
          </a:xfrm>
        </p:spPr>
        <p:txBody>
          <a:bodyPr>
            <a:normAutofit fontScale="90000"/>
          </a:bodyPr>
          <a:lstStyle/>
          <a:p>
            <a:r>
              <a:rPr lang="en-US" dirty="0"/>
              <a:t>Disclosure of Credit Lines—I</a:t>
            </a:r>
            <a:r>
              <a:rPr lang="en-US" sz="100" dirty="0"/>
              <a:t> </a:t>
            </a:r>
            <a:r>
              <a:rPr lang="en-US" dirty="0"/>
              <a:t>B</a:t>
            </a:r>
            <a:r>
              <a:rPr lang="en-US" sz="100" dirty="0"/>
              <a:t> </a:t>
            </a:r>
            <a:r>
              <a:rPr lang="en-US" dirty="0"/>
              <a:t>M Corporation</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O13.2</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4931229"/>
          </a:xfrm>
        </p:spPr>
        <p:txBody>
          <a:bodyPr/>
          <a:lstStyle/>
          <a:p>
            <a:pPr>
              <a:spcBef>
                <a:spcPts val="500"/>
              </a:spcBef>
            </a:pPr>
            <a:r>
              <a:rPr lang="en-US" sz="2200" b="1" dirty="0"/>
              <a:t>Note P. Borrowings (in part):</a:t>
            </a:r>
          </a:p>
          <a:p>
            <a:pPr>
              <a:spcBef>
                <a:spcPts val="500"/>
              </a:spcBef>
            </a:pPr>
            <a:r>
              <a:rPr lang="en-US" sz="2200" b="1" dirty="0"/>
              <a:t>Lines of Credit: </a:t>
            </a:r>
            <a:r>
              <a:rPr lang="en-US" sz="2200" dirty="0"/>
              <a:t>On June 30, 2022, the company amended its existing $2.5 billion Three-Year Credit Agreement and $7.5 billion Five-Year Credit Agreement (the Credit Agreements) to extend the maturity dates to June 20, 2025, and June 22, 2027, respectively, and to replace the London Interbank Offered Rate (L</a:t>
            </a:r>
            <a:r>
              <a:rPr lang="en-US" sz="100" dirty="0"/>
              <a:t> </a:t>
            </a:r>
            <a:r>
              <a:rPr lang="en-US" sz="2200" dirty="0"/>
              <a:t>I</a:t>
            </a:r>
            <a:r>
              <a:rPr lang="en-US" sz="100" dirty="0"/>
              <a:t> </a:t>
            </a:r>
            <a:r>
              <a:rPr lang="en-US" sz="2200" dirty="0"/>
              <a:t>B</a:t>
            </a:r>
            <a:r>
              <a:rPr lang="en-US" sz="100" dirty="0"/>
              <a:t> </a:t>
            </a:r>
            <a:r>
              <a:rPr lang="en-US" sz="2200" dirty="0"/>
              <a:t>O</a:t>
            </a:r>
            <a:r>
              <a:rPr lang="en-US" sz="100" dirty="0"/>
              <a:t> </a:t>
            </a:r>
            <a:r>
              <a:rPr lang="en-US" sz="2200" dirty="0"/>
              <a:t>R) interest rate provisions with customary provisions based on the Secured Overnight Financing Rate (S</a:t>
            </a:r>
            <a:r>
              <a:rPr lang="en-US" sz="100" dirty="0"/>
              <a:t> </a:t>
            </a:r>
            <a:r>
              <a:rPr lang="en-US" sz="2200" dirty="0"/>
              <a:t>O</a:t>
            </a:r>
            <a:r>
              <a:rPr lang="en-US" sz="100" dirty="0"/>
              <a:t> </a:t>
            </a:r>
            <a:r>
              <a:rPr lang="en-US" sz="2200" dirty="0"/>
              <a:t>F</a:t>
            </a:r>
            <a:r>
              <a:rPr lang="en-US" sz="100" dirty="0"/>
              <a:t> </a:t>
            </a:r>
            <a:r>
              <a:rPr lang="en-US" sz="2200" dirty="0"/>
              <a:t>R). The Credit Agreements permit the company and its subsidiary borrowers to borrow up to $10 billion on a revolving basis. The total expense recorded by the company related to these agreements was $11 million, $12 million, and $12 million in 2022, 2021, and 2020, respectively. . . . As of December 31, 2022, there were no material borrowings by the company under these credit facilities.</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11</a:t>
            </a:fld>
            <a:endParaRPr lang="en-US"/>
          </a:p>
        </p:txBody>
      </p:sp>
    </p:spTree>
    <p:extLst>
      <p:ext uri="{BB962C8B-B14F-4D97-AF65-F5344CB8AC3E}">
        <p14:creationId xmlns:p14="http://schemas.microsoft.com/office/powerpoint/2010/main" val="672829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a:bodyPr>
          <a:lstStyle/>
          <a:p>
            <a:r>
              <a:rPr lang="en-US" dirty="0"/>
              <a:t>Interest</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O13.2</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1816510"/>
          </a:xfrm>
        </p:spPr>
        <p:txBody>
          <a:bodyPr/>
          <a:lstStyle/>
          <a:p>
            <a:pPr marL="292608" indent="-292608">
              <a:buFont typeface="Arial" panose="020B0604020202020204" pitchFamily="34" charset="0"/>
              <a:buChar char="•"/>
            </a:pPr>
            <a:r>
              <a:rPr lang="en-US" dirty="0"/>
              <a:t>Paid when a company borrows money.</a:t>
            </a:r>
          </a:p>
          <a:p>
            <a:pPr marL="292608" indent="-292608">
              <a:buFont typeface="Arial" panose="020B0604020202020204" pitchFamily="34" charset="0"/>
              <a:buChar char="•"/>
            </a:pPr>
            <a:r>
              <a:rPr lang="en-US" dirty="0"/>
              <a:t>Return for using lender’s money.</a:t>
            </a:r>
          </a:p>
          <a:p>
            <a:pPr marL="292608" indent="-292608">
              <a:buFont typeface="Arial" panose="020B0604020202020204" pitchFamily="34" charset="0"/>
              <a:buChar char="•"/>
            </a:pPr>
            <a:r>
              <a:rPr lang="en-US" dirty="0"/>
              <a:t>Stated in terms of a percentage rate to be applied to the face amount of the loan.</a:t>
            </a:r>
            <a:endParaRPr lang="en-IN" dirty="0"/>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898344" y="3675462"/>
            <a:ext cx="1574390" cy="894376"/>
          </a:xfrm>
        </p:spPr>
        <p:txBody>
          <a:bodyPr/>
          <a:lstStyle/>
          <a:p>
            <a:pPr algn="ctr"/>
            <a:r>
              <a:rPr lang="en-IN" b="1" dirty="0">
                <a:solidFill>
                  <a:schemeClr val="tx1"/>
                </a:solidFill>
              </a:rPr>
              <a:t>Face amount</a:t>
            </a:r>
            <a:endParaRPr lang="en-US" b="1" dirty="0">
              <a:solidFill>
                <a:schemeClr val="tx1"/>
              </a:solidFill>
            </a:endParaRPr>
          </a:p>
        </p:txBody>
      </p:sp>
      <p:sp>
        <p:nvSpPr>
          <p:cNvPr id="6" name="Content Placeholder 5">
            <a:extLst>
              <a:ext uri="{FF2B5EF4-FFF2-40B4-BE49-F238E27FC236}">
                <a16:creationId xmlns:a16="http://schemas.microsoft.com/office/drawing/2014/main" id="{2793C28A-605E-4C46-B918-44F8AA2AB57D}"/>
              </a:ext>
            </a:extLst>
          </p:cNvPr>
          <p:cNvSpPr>
            <a:spLocks noGrp="1"/>
          </p:cNvSpPr>
          <p:nvPr>
            <p:ph sz="quarter" idx="16"/>
          </p:nvPr>
        </p:nvSpPr>
        <p:spPr>
          <a:xfrm>
            <a:off x="2800887" y="3942927"/>
            <a:ext cx="381000" cy="359446"/>
          </a:xfrm>
        </p:spPr>
        <p:txBody>
          <a:bodyPr/>
          <a:lstStyle/>
          <a:p>
            <a:r>
              <a:rPr lang="en-US" dirty="0"/>
              <a:t>×</a:t>
            </a:r>
          </a:p>
        </p:txBody>
      </p:sp>
      <p:sp>
        <p:nvSpPr>
          <p:cNvPr id="7" name="Content Placeholder 6">
            <a:extLst>
              <a:ext uri="{FF2B5EF4-FFF2-40B4-BE49-F238E27FC236}">
                <a16:creationId xmlns:a16="http://schemas.microsoft.com/office/drawing/2014/main" id="{B4DF34FC-50E0-426C-B100-7A1AAC3E5033}"/>
              </a:ext>
            </a:extLst>
          </p:cNvPr>
          <p:cNvSpPr>
            <a:spLocks noGrp="1"/>
          </p:cNvSpPr>
          <p:nvPr>
            <p:ph sz="quarter" idx="17"/>
          </p:nvPr>
        </p:nvSpPr>
        <p:spPr>
          <a:xfrm>
            <a:off x="3510040" y="3748652"/>
            <a:ext cx="1323668" cy="747997"/>
          </a:xfrm>
        </p:spPr>
        <p:txBody>
          <a:bodyPr/>
          <a:lstStyle/>
          <a:p>
            <a:pPr algn="ctr" defTabSz="711200">
              <a:lnSpc>
                <a:spcPct val="90000"/>
              </a:lnSpc>
              <a:spcAft>
                <a:spcPct val="35000"/>
              </a:spcAft>
            </a:pPr>
            <a:r>
              <a:rPr lang="en-IN" b="1" dirty="0">
                <a:solidFill>
                  <a:schemeClr val="tx1"/>
                </a:solidFill>
              </a:rPr>
              <a:t>Annual rate</a:t>
            </a:r>
            <a:endParaRPr lang="en-US" b="1" dirty="0">
              <a:solidFill>
                <a:schemeClr val="tx1"/>
              </a:solidFill>
            </a:endParaRPr>
          </a:p>
        </p:txBody>
      </p:sp>
      <p:sp>
        <p:nvSpPr>
          <p:cNvPr id="8" name="Content Placeholder 7">
            <a:extLst>
              <a:ext uri="{FF2B5EF4-FFF2-40B4-BE49-F238E27FC236}">
                <a16:creationId xmlns:a16="http://schemas.microsoft.com/office/drawing/2014/main" id="{F90C4F16-CB88-46F8-BAC1-F376025F6107}"/>
              </a:ext>
            </a:extLst>
          </p:cNvPr>
          <p:cNvSpPr>
            <a:spLocks noGrp="1"/>
          </p:cNvSpPr>
          <p:nvPr>
            <p:ph sz="quarter" idx="18"/>
          </p:nvPr>
        </p:nvSpPr>
        <p:spPr>
          <a:xfrm>
            <a:off x="5421182" y="3923086"/>
            <a:ext cx="394519" cy="399128"/>
          </a:xfrm>
        </p:spPr>
        <p:txBody>
          <a:bodyPr/>
          <a:lstStyle/>
          <a:p>
            <a:r>
              <a:rPr lang="en-US" dirty="0"/>
              <a:t>×</a:t>
            </a:r>
          </a:p>
        </p:txBody>
      </p:sp>
      <p:sp>
        <p:nvSpPr>
          <p:cNvPr id="9" name="Content Placeholder 8">
            <a:extLst>
              <a:ext uri="{FF2B5EF4-FFF2-40B4-BE49-F238E27FC236}">
                <a16:creationId xmlns:a16="http://schemas.microsoft.com/office/drawing/2014/main" id="{04A25964-89C1-4CEB-8A34-66C30D33D6F8}"/>
              </a:ext>
            </a:extLst>
          </p:cNvPr>
          <p:cNvSpPr>
            <a:spLocks noGrp="1"/>
          </p:cNvSpPr>
          <p:nvPr>
            <p:ph sz="quarter" idx="19"/>
          </p:nvPr>
        </p:nvSpPr>
        <p:spPr>
          <a:xfrm>
            <a:off x="6280771" y="3705289"/>
            <a:ext cx="1678363" cy="834723"/>
          </a:xfrm>
        </p:spPr>
        <p:txBody>
          <a:bodyPr/>
          <a:lstStyle/>
          <a:p>
            <a:pPr algn="ctr" defTabSz="711200">
              <a:lnSpc>
                <a:spcPct val="90000"/>
              </a:lnSpc>
              <a:spcAft>
                <a:spcPct val="35000"/>
              </a:spcAft>
            </a:pPr>
            <a:r>
              <a:rPr lang="en-IN" b="1" dirty="0">
                <a:solidFill>
                  <a:schemeClr val="tx1"/>
                </a:solidFill>
              </a:rPr>
              <a:t>Time to maturity</a:t>
            </a:r>
            <a:endParaRPr lang="en-US" b="1" dirty="0">
              <a:solidFill>
                <a:schemeClr val="tx1"/>
              </a:solidFill>
            </a:endParaRP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12</a:t>
            </a:fld>
            <a:endParaRPr lang="en-US"/>
          </a:p>
        </p:txBody>
      </p:sp>
    </p:spTree>
    <p:extLst>
      <p:ext uri="{BB962C8B-B14F-4D97-AF65-F5344CB8AC3E}">
        <p14:creationId xmlns:p14="http://schemas.microsoft.com/office/powerpoint/2010/main" val="4028126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a:bodyPr>
          <a:lstStyle/>
          <a:p>
            <a:r>
              <a:rPr lang="en-IN" dirty="0"/>
              <a:t>Note Issued for Cash</a:t>
            </a:r>
            <a:endParaRPr lang="en-US"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O13.2</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1359310"/>
          </a:xfrm>
        </p:spPr>
        <p:txBody>
          <a:bodyPr/>
          <a:lstStyle/>
          <a:p>
            <a:r>
              <a:rPr lang="en-IN" sz="2000" dirty="0">
                <a:solidFill>
                  <a:schemeClr val="tx1"/>
                </a:solidFill>
              </a:rPr>
              <a:t>On May 1, Affiliated Technologies, Inc., a consumer electronics firm, borrowed $700,000 cash from First </a:t>
            </a:r>
            <a:r>
              <a:rPr lang="en-IN" sz="2000" dirty="0" err="1">
                <a:solidFill>
                  <a:schemeClr val="tx1"/>
                </a:solidFill>
              </a:rPr>
              <a:t>BancCorp</a:t>
            </a:r>
            <a:r>
              <a:rPr lang="en-IN" sz="2000" dirty="0">
                <a:solidFill>
                  <a:schemeClr val="tx1"/>
                </a:solidFill>
              </a:rPr>
              <a:t> under a noncommitted short-term line of credit arrangement and issued a </a:t>
            </a:r>
            <a:r>
              <a:rPr lang="en-IN" sz="2000" b="1" dirty="0">
                <a:solidFill>
                  <a:schemeClr val="tx1"/>
                </a:solidFill>
              </a:rPr>
              <a:t>six-month</a:t>
            </a:r>
            <a:r>
              <a:rPr lang="en-IN" sz="2000" dirty="0">
                <a:solidFill>
                  <a:schemeClr val="tx1"/>
                </a:solidFill>
              </a:rPr>
              <a:t>, 12% promissory note. Interest was payable at maturity.</a:t>
            </a:r>
            <a:endParaRPr lang="en-US" sz="2000" dirty="0">
              <a:solidFill>
                <a:schemeClr val="tx1"/>
              </a:solidFill>
            </a:endParaRPr>
          </a:p>
        </p:txBody>
      </p:sp>
      <p:graphicFrame>
        <p:nvGraphicFramePr>
          <p:cNvPr id="18" name="Table 18">
            <a:extLst>
              <a:ext uri="{FF2B5EF4-FFF2-40B4-BE49-F238E27FC236}">
                <a16:creationId xmlns:a16="http://schemas.microsoft.com/office/drawing/2014/main" id="{24B334B5-38EB-4BAD-B6C2-32F20448BA13}"/>
              </a:ext>
            </a:extLst>
          </p:cNvPr>
          <p:cNvGraphicFramePr>
            <a:graphicFrameLocks noGrp="1"/>
          </p:cNvGraphicFramePr>
          <p:nvPr>
            <p:extLst>
              <p:ext uri="{D42A27DB-BD31-4B8C-83A1-F6EECF244321}">
                <p14:modId xmlns:p14="http://schemas.microsoft.com/office/powerpoint/2010/main" val="162602070"/>
              </p:ext>
            </p:extLst>
          </p:nvPr>
        </p:nvGraphicFramePr>
        <p:xfrm>
          <a:off x="532171" y="2839641"/>
          <a:ext cx="7810499" cy="2926080"/>
        </p:xfrm>
        <a:graphic>
          <a:graphicData uri="http://schemas.openxmlformats.org/drawingml/2006/table">
            <a:tbl>
              <a:tblPr firstRow="1" bandRow="1">
                <a:tableStyleId>{5C22544A-7EE6-4342-B048-85BDC9FD1C3A}</a:tableStyleId>
              </a:tblPr>
              <a:tblGrid>
                <a:gridCol w="4821494">
                  <a:extLst>
                    <a:ext uri="{9D8B030D-6E8A-4147-A177-3AD203B41FA5}">
                      <a16:colId xmlns:a16="http://schemas.microsoft.com/office/drawing/2014/main" val="1982118046"/>
                    </a:ext>
                  </a:extLst>
                </a:gridCol>
                <a:gridCol w="1519083">
                  <a:extLst>
                    <a:ext uri="{9D8B030D-6E8A-4147-A177-3AD203B41FA5}">
                      <a16:colId xmlns:a16="http://schemas.microsoft.com/office/drawing/2014/main" val="3597999332"/>
                    </a:ext>
                  </a:extLst>
                </a:gridCol>
                <a:gridCol w="1469922">
                  <a:extLst>
                    <a:ext uri="{9D8B030D-6E8A-4147-A177-3AD203B41FA5}">
                      <a16:colId xmlns:a16="http://schemas.microsoft.com/office/drawing/2014/main" val="332319945"/>
                    </a:ext>
                  </a:extLst>
                </a:gridCol>
              </a:tblGrid>
              <a:tr h="264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mn-lt"/>
                        </a:rPr>
                        <a:t>Journal Entry</a:t>
                      </a:r>
                      <a:endParaRPr lang="en-IN" sz="1800" b="1" baseline="3000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Debit</a:t>
                      </a:r>
                      <a:endParaRPr lang="en-IN" sz="1800" b="1" baseline="3000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Credit</a:t>
                      </a:r>
                      <a:endParaRPr lang="en-IN" sz="1800" b="1" baseline="30000" dirty="0">
                        <a:latin typeface="+mn-lt"/>
                      </a:endParaRPr>
                    </a:p>
                  </a:txBody>
                  <a:tcPr/>
                </a:tc>
                <a:extLst>
                  <a:ext uri="{0D108BD9-81ED-4DB2-BD59-A6C34878D82A}">
                    <a16:rowId xmlns:a16="http://schemas.microsoft.com/office/drawing/2014/main" val="1918178891"/>
                  </a:ext>
                </a:extLst>
              </a:tr>
              <a:tr h="264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latin typeface="+mn-lt"/>
                        </a:rPr>
                        <a:t>May 1</a:t>
                      </a:r>
                    </a:p>
                  </a:txBody>
                  <a:tcPr/>
                </a:tc>
                <a:tc>
                  <a:txBody>
                    <a:bodyPr/>
                    <a:lstStyle/>
                    <a:p>
                      <a:pPr algn="r"/>
                      <a:endParaRPr lang="en-US" dirty="0"/>
                    </a:p>
                  </a:txBody>
                  <a:tcPr/>
                </a:tc>
                <a:tc>
                  <a:txBody>
                    <a:bodyPr/>
                    <a:lstStyle/>
                    <a:p>
                      <a:pPr algn="r"/>
                      <a:endParaRPr lang="en-US"/>
                    </a:p>
                  </a:txBody>
                  <a:tcPr/>
                </a:tc>
                <a:extLst>
                  <a:ext uri="{0D108BD9-81ED-4DB2-BD59-A6C34878D82A}">
                    <a16:rowId xmlns:a16="http://schemas.microsoft.com/office/drawing/2014/main" val="1877838212"/>
                  </a:ext>
                </a:extLst>
              </a:tr>
              <a:tr h="264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Cash</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700,000</a:t>
                      </a:r>
                    </a:p>
                  </a:txBody>
                  <a:tcPr/>
                </a:tc>
                <a:tc>
                  <a:txBody>
                    <a:bodyPr/>
                    <a:lstStyle/>
                    <a:p>
                      <a:pPr algn="r"/>
                      <a:endParaRPr lang="en-US" dirty="0"/>
                    </a:p>
                  </a:txBody>
                  <a:tcPr/>
                </a:tc>
                <a:extLst>
                  <a:ext uri="{0D108BD9-81ED-4DB2-BD59-A6C34878D82A}">
                    <a16:rowId xmlns:a16="http://schemas.microsoft.com/office/drawing/2014/main" val="3728563771"/>
                  </a:ext>
                </a:extLst>
              </a:tr>
              <a:tr h="264477">
                <a:tc>
                  <a:txBody>
                    <a:bodyPr/>
                    <a:lstStyle/>
                    <a:p>
                      <a:pPr marL="309563"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Notes payable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tc>
                  <a:txBody>
                    <a:bodyPr/>
                    <a:lstStyle/>
                    <a:p>
                      <a:pPr algn="r"/>
                      <a:r>
                        <a:rPr lang="en-IN" sz="1800" dirty="0">
                          <a:latin typeface="+mn-lt"/>
                        </a:rPr>
                        <a:t>700,000</a:t>
                      </a:r>
                      <a:endParaRPr lang="en-US" dirty="0"/>
                    </a:p>
                  </a:txBody>
                  <a:tcPr/>
                </a:tc>
                <a:extLst>
                  <a:ext uri="{0D108BD9-81ED-4DB2-BD59-A6C34878D82A}">
                    <a16:rowId xmlns:a16="http://schemas.microsoft.com/office/drawing/2014/main" val="2818860210"/>
                  </a:ext>
                </a:extLst>
              </a:tr>
              <a:tr h="264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mn-lt"/>
                        </a:rPr>
                        <a:t>November 1</a:t>
                      </a:r>
                      <a:endParaRPr lang="en-IN" sz="1800" b="1" baseline="300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tc>
                  <a:txBody>
                    <a:bodyPr/>
                    <a:lstStyle/>
                    <a:p>
                      <a:pPr algn="r"/>
                      <a:endParaRPr lang="en-US" dirty="0"/>
                    </a:p>
                  </a:txBody>
                  <a:tcPr/>
                </a:tc>
                <a:extLst>
                  <a:ext uri="{0D108BD9-81ED-4DB2-BD59-A6C34878D82A}">
                    <a16:rowId xmlns:a16="http://schemas.microsoft.com/office/drawing/2014/main" val="2777143559"/>
                  </a:ext>
                </a:extLst>
              </a:tr>
              <a:tr h="264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Interest expense ($700,000 × 12% × 6÷12)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42,000</a:t>
                      </a:r>
                    </a:p>
                  </a:txBody>
                  <a:tcPr/>
                </a:tc>
                <a:tc>
                  <a:txBody>
                    <a:bodyPr/>
                    <a:lstStyle/>
                    <a:p>
                      <a:pPr algn="r"/>
                      <a:endParaRPr lang="en-US" dirty="0"/>
                    </a:p>
                  </a:txBody>
                  <a:tcPr/>
                </a:tc>
                <a:extLst>
                  <a:ext uri="{0D108BD9-81ED-4DB2-BD59-A6C34878D82A}">
                    <a16:rowId xmlns:a16="http://schemas.microsoft.com/office/drawing/2014/main" val="79112508"/>
                  </a:ext>
                </a:extLst>
              </a:tr>
              <a:tr h="264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Notes payable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700,000</a:t>
                      </a:r>
                    </a:p>
                  </a:txBody>
                  <a:tcPr/>
                </a:tc>
                <a:tc>
                  <a:txBody>
                    <a:bodyPr/>
                    <a:lstStyle/>
                    <a:p>
                      <a:pPr algn="r"/>
                      <a:endParaRPr lang="en-US" dirty="0"/>
                    </a:p>
                  </a:txBody>
                  <a:tcPr/>
                </a:tc>
                <a:extLst>
                  <a:ext uri="{0D108BD9-81ED-4DB2-BD59-A6C34878D82A}">
                    <a16:rowId xmlns:a16="http://schemas.microsoft.com/office/drawing/2014/main" val="724789293"/>
                  </a:ext>
                </a:extLst>
              </a:tr>
              <a:tr h="264477">
                <a:tc>
                  <a:txBody>
                    <a:bodyPr/>
                    <a:lstStyle/>
                    <a:p>
                      <a:pPr marL="309563"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Cash</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742,000</a:t>
                      </a:r>
                    </a:p>
                  </a:txBody>
                  <a:tcPr/>
                </a:tc>
                <a:extLst>
                  <a:ext uri="{0D108BD9-81ED-4DB2-BD59-A6C34878D82A}">
                    <a16:rowId xmlns:a16="http://schemas.microsoft.com/office/drawing/2014/main" val="4087245701"/>
                  </a:ext>
                </a:extLst>
              </a:tr>
            </a:tbl>
          </a:graphicData>
        </a:graphic>
      </p:graphicFrame>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13</a:t>
            </a:fld>
            <a:endParaRPr lang="en-US"/>
          </a:p>
        </p:txBody>
      </p:sp>
    </p:spTree>
    <p:extLst>
      <p:ext uri="{BB962C8B-B14F-4D97-AF65-F5344CB8AC3E}">
        <p14:creationId xmlns:p14="http://schemas.microsoft.com/office/powerpoint/2010/main" val="2173912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426610" cy="903231"/>
          </a:xfrm>
        </p:spPr>
        <p:txBody>
          <a:bodyPr>
            <a:normAutofit/>
          </a:bodyPr>
          <a:lstStyle/>
          <a:p>
            <a:r>
              <a:rPr lang="en-US" dirty="0"/>
              <a:t>Noninterest-Bearing Note </a:t>
            </a:r>
            <a:r>
              <a:rPr lang="en-US" sz="1000" b="0" dirty="0"/>
              <a:t>1</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O13.2</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1049594"/>
          </a:xfrm>
        </p:spPr>
        <p:txBody>
          <a:bodyPr/>
          <a:lstStyle/>
          <a:p>
            <a:r>
              <a:rPr lang="en-IN" sz="2000" dirty="0">
                <a:solidFill>
                  <a:schemeClr val="tx1"/>
                </a:solidFill>
              </a:rPr>
              <a:t>On May 1, Affiliated Technologies, Inc., a consumer electronics firm, </a:t>
            </a:r>
            <a:r>
              <a:rPr lang="en-US" sz="2000" dirty="0">
                <a:solidFill>
                  <a:schemeClr val="tx1"/>
                </a:solidFill>
              </a:rPr>
              <a:t>bought inventory worth $658,000 by issuing a $700,000 </a:t>
            </a:r>
            <a:r>
              <a:rPr lang="en-US" sz="2000" b="1" dirty="0">
                <a:solidFill>
                  <a:schemeClr val="tx1"/>
                </a:solidFill>
              </a:rPr>
              <a:t>noninterest-bearing note </a:t>
            </a:r>
            <a:r>
              <a:rPr lang="en-US" sz="2000" dirty="0">
                <a:solidFill>
                  <a:schemeClr val="tx1"/>
                </a:solidFill>
              </a:rPr>
              <a:t>due in six months.</a:t>
            </a:r>
          </a:p>
        </p:txBody>
      </p:sp>
      <p:graphicFrame>
        <p:nvGraphicFramePr>
          <p:cNvPr id="18" name="Table 18">
            <a:extLst>
              <a:ext uri="{FF2B5EF4-FFF2-40B4-BE49-F238E27FC236}">
                <a16:creationId xmlns:a16="http://schemas.microsoft.com/office/drawing/2014/main" id="{24B334B5-38EB-4BAD-B6C2-32F20448BA13}"/>
              </a:ext>
            </a:extLst>
          </p:cNvPr>
          <p:cNvGraphicFramePr>
            <a:graphicFrameLocks noGrp="1"/>
          </p:cNvGraphicFramePr>
          <p:nvPr>
            <p:extLst>
              <p:ext uri="{D42A27DB-BD31-4B8C-83A1-F6EECF244321}">
                <p14:modId xmlns:p14="http://schemas.microsoft.com/office/powerpoint/2010/main" val="3707384248"/>
              </p:ext>
            </p:extLst>
          </p:nvPr>
        </p:nvGraphicFramePr>
        <p:xfrm>
          <a:off x="532171" y="2839641"/>
          <a:ext cx="7810499" cy="3657600"/>
        </p:xfrm>
        <a:graphic>
          <a:graphicData uri="http://schemas.openxmlformats.org/drawingml/2006/table">
            <a:tbl>
              <a:tblPr firstRow="1" bandRow="1">
                <a:tableStyleId>{5C22544A-7EE6-4342-B048-85BDC9FD1C3A}</a:tableStyleId>
              </a:tblPr>
              <a:tblGrid>
                <a:gridCol w="4821494">
                  <a:extLst>
                    <a:ext uri="{9D8B030D-6E8A-4147-A177-3AD203B41FA5}">
                      <a16:colId xmlns:a16="http://schemas.microsoft.com/office/drawing/2014/main" val="1982118046"/>
                    </a:ext>
                  </a:extLst>
                </a:gridCol>
                <a:gridCol w="1519083">
                  <a:extLst>
                    <a:ext uri="{9D8B030D-6E8A-4147-A177-3AD203B41FA5}">
                      <a16:colId xmlns:a16="http://schemas.microsoft.com/office/drawing/2014/main" val="3597999332"/>
                    </a:ext>
                  </a:extLst>
                </a:gridCol>
                <a:gridCol w="1469922">
                  <a:extLst>
                    <a:ext uri="{9D8B030D-6E8A-4147-A177-3AD203B41FA5}">
                      <a16:colId xmlns:a16="http://schemas.microsoft.com/office/drawing/2014/main" val="332319945"/>
                    </a:ext>
                  </a:extLst>
                </a:gridCol>
              </a:tblGrid>
              <a:tr h="264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mn-lt"/>
                        </a:rPr>
                        <a:t>Journal Entry</a:t>
                      </a:r>
                      <a:endParaRPr lang="en-IN" sz="1800" b="1" baseline="3000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Debit</a:t>
                      </a:r>
                      <a:endParaRPr lang="en-IN" sz="1800" b="1" baseline="3000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Credit</a:t>
                      </a:r>
                      <a:endParaRPr lang="en-IN" sz="1800" b="1" baseline="30000" dirty="0">
                        <a:latin typeface="+mn-lt"/>
                      </a:endParaRPr>
                    </a:p>
                  </a:txBody>
                  <a:tcPr/>
                </a:tc>
                <a:extLst>
                  <a:ext uri="{0D108BD9-81ED-4DB2-BD59-A6C34878D82A}">
                    <a16:rowId xmlns:a16="http://schemas.microsoft.com/office/drawing/2014/main" val="1918178891"/>
                  </a:ext>
                </a:extLst>
              </a:tr>
              <a:tr h="264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latin typeface="+mn-lt"/>
                        </a:rPr>
                        <a:t>May 1</a:t>
                      </a:r>
                    </a:p>
                  </a:txBody>
                  <a:tcPr/>
                </a:tc>
                <a:tc>
                  <a:txBody>
                    <a:bodyPr/>
                    <a:lstStyle/>
                    <a:p>
                      <a:pPr algn="r"/>
                      <a:endParaRPr lang="en-US" dirty="0">
                        <a:latin typeface="+mn-lt"/>
                      </a:endParaRPr>
                    </a:p>
                  </a:txBody>
                  <a:tcPr/>
                </a:tc>
                <a:tc>
                  <a:txBody>
                    <a:bodyPr/>
                    <a:lstStyle/>
                    <a:p>
                      <a:pPr algn="r"/>
                      <a:endParaRPr lang="en-US">
                        <a:latin typeface="+mn-lt"/>
                      </a:endParaRPr>
                    </a:p>
                  </a:txBody>
                  <a:tcPr/>
                </a:tc>
                <a:extLst>
                  <a:ext uri="{0D108BD9-81ED-4DB2-BD59-A6C34878D82A}">
                    <a16:rowId xmlns:a16="http://schemas.microsoft.com/office/drawing/2014/main" val="1877838212"/>
                  </a:ext>
                </a:extLst>
              </a:tr>
              <a:tr h="264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Inventory (difference)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658,000</a:t>
                      </a:r>
                    </a:p>
                  </a:txBody>
                  <a:tcPr/>
                </a:tc>
                <a:tc>
                  <a:txBody>
                    <a:bodyPr/>
                    <a:lstStyle/>
                    <a:p>
                      <a:pPr algn="r"/>
                      <a:endParaRPr lang="en-US" dirty="0">
                        <a:latin typeface="+mn-lt"/>
                      </a:endParaRPr>
                    </a:p>
                  </a:txBody>
                  <a:tcPr/>
                </a:tc>
                <a:extLst>
                  <a:ext uri="{0D108BD9-81ED-4DB2-BD59-A6C34878D82A}">
                    <a16:rowId xmlns:a16="http://schemas.microsoft.com/office/drawing/2014/main" val="3728563771"/>
                  </a:ext>
                </a:extLst>
              </a:tr>
              <a:tr h="264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Discount on notes payable (to balance)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42,000</a:t>
                      </a:r>
                    </a:p>
                  </a:txBody>
                  <a:tcPr/>
                </a:tc>
                <a:tc>
                  <a:txBody>
                    <a:bodyPr/>
                    <a:lstStyle/>
                    <a:p>
                      <a:pPr algn="r"/>
                      <a:endParaRPr lang="en-US" dirty="0">
                        <a:latin typeface="+mn-lt"/>
                      </a:endParaRPr>
                    </a:p>
                  </a:txBody>
                  <a:tcPr/>
                </a:tc>
                <a:extLst>
                  <a:ext uri="{0D108BD9-81ED-4DB2-BD59-A6C34878D82A}">
                    <a16:rowId xmlns:a16="http://schemas.microsoft.com/office/drawing/2014/main" val="2818860210"/>
                  </a:ext>
                </a:extLst>
              </a:tr>
              <a:tr h="264477">
                <a:tc>
                  <a:txBody>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lang="en-IN" sz="1800" b="0" baseline="0" dirty="0">
                          <a:latin typeface="+mn-lt"/>
                        </a:rPr>
                        <a:t>Notes payable (face amount)</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tc>
                  <a:txBody>
                    <a:bodyPr/>
                    <a:lstStyle/>
                    <a:p>
                      <a:pPr algn="r"/>
                      <a:r>
                        <a:rPr lang="en-IN" sz="1800" dirty="0">
                          <a:latin typeface="+mn-lt"/>
                        </a:rPr>
                        <a:t>700,000</a:t>
                      </a:r>
                      <a:endParaRPr lang="en-US" dirty="0">
                        <a:latin typeface="+mn-lt"/>
                      </a:endParaRPr>
                    </a:p>
                  </a:txBody>
                  <a:tcPr/>
                </a:tc>
                <a:extLst>
                  <a:ext uri="{0D108BD9-81ED-4DB2-BD59-A6C34878D82A}">
                    <a16:rowId xmlns:a16="http://schemas.microsoft.com/office/drawing/2014/main" val="2777143559"/>
                  </a:ext>
                </a:extLst>
              </a:tr>
              <a:tr h="264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mn-lt"/>
                        </a:rPr>
                        <a:t>November 1</a:t>
                      </a:r>
                      <a:endParaRPr lang="en-IN" sz="1800" b="1" baseline="300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tc>
                  <a:txBody>
                    <a:bodyPr/>
                    <a:lstStyle/>
                    <a:p>
                      <a:pPr algn="r"/>
                      <a:endParaRPr lang="en-US" dirty="0">
                        <a:latin typeface="+mn-lt"/>
                      </a:endParaRPr>
                    </a:p>
                  </a:txBody>
                  <a:tcPr/>
                </a:tc>
                <a:extLst>
                  <a:ext uri="{0D108BD9-81ED-4DB2-BD59-A6C34878D82A}">
                    <a16:rowId xmlns:a16="http://schemas.microsoft.com/office/drawing/2014/main" val="79112508"/>
                  </a:ext>
                </a:extLst>
              </a:tr>
              <a:tr h="264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Interest expense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42,000</a:t>
                      </a:r>
                    </a:p>
                  </a:txBody>
                  <a:tcPr/>
                </a:tc>
                <a:tc>
                  <a:txBody>
                    <a:bodyPr/>
                    <a:lstStyle/>
                    <a:p>
                      <a:pPr algn="r"/>
                      <a:endParaRPr lang="en-US" dirty="0">
                        <a:latin typeface="+mn-lt"/>
                      </a:endParaRPr>
                    </a:p>
                  </a:txBody>
                  <a:tcPr/>
                </a:tc>
                <a:extLst>
                  <a:ext uri="{0D108BD9-81ED-4DB2-BD59-A6C34878D82A}">
                    <a16:rowId xmlns:a16="http://schemas.microsoft.com/office/drawing/2014/main" val="724789293"/>
                  </a:ext>
                </a:extLst>
              </a:tr>
              <a:tr h="264477">
                <a:tc>
                  <a:txBody>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Discount on notes payable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42,000</a:t>
                      </a:r>
                    </a:p>
                  </a:txBody>
                  <a:tcPr/>
                </a:tc>
                <a:extLst>
                  <a:ext uri="{0D108BD9-81ED-4DB2-BD59-A6C34878D82A}">
                    <a16:rowId xmlns:a16="http://schemas.microsoft.com/office/drawing/2014/main" val="4087245701"/>
                  </a:ext>
                </a:extLst>
              </a:tr>
              <a:tr h="264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Notes payable (face amount)</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700,000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extLst>
                  <a:ext uri="{0D108BD9-81ED-4DB2-BD59-A6C34878D82A}">
                    <a16:rowId xmlns:a16="http://schemas.microsoft.com/office/drawing/2014/main" val="2131850838"/>
                  </a:ext>
                </a:extLst>
              </a:tr>
              <a:tr h="264477">
                <a:tc>
                  <a:txBody>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Cash</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700,000</a:t>
                      </a:r>
                    </a:p>
                  </a:txBody>
                  <a:tcPr/>
                </a:tc>
                <a:extLst>
                  <a:ext uri="{0D108BD9-81ED-4DB2-BD59-A6C34878D82A}">
                    <a16:rowId xmlns:a16="http://schemas.microsoft.com/office/drawing/2014/main" val="2540086547"/>
                  </a:ext>
                </a:extLst>
              </a:tr>
            </a:tbl>
          </a:graphicData>
        </a:graphic>
      </p:graphicFrame>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14</a:t>
            </a:fld>
            <a:endParaRPr lang="en-US"/>
          </a:p>
        </p:txBody>
      </p:sp>
    </p:spTree>
    <p:extLst>
      <p:ext uri="{BB962C8B-B14F-4D97-AF65-F5344CB8AC3E}">
        <p14:creationId xmlns:p14="http://schemas.microsoft.com/office/powerpoint/2010/main" val="818125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a:bodyPr>
          <a:lstStyle/>
          <a:p>
            <a:r>
              <a:rPr lang="en-US" dirty="0"/>
              <a:t>Noninterest-Bearing Note </a:t>
            </a:r>
            <a:r>
              <a:rPr lang="en-US" sz="1000" b="0" dirty="0"/>
              <a:t>2</a:t>
            </a:r>
            <a:endParaRPr lang="en-US"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O13.2</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2553929"/>
          </a:xfrm>
        </p:spPr>
        <p:txBody>
          <a:bodyPr/>
          <a:lstStyle/>
          <a:p>
            <a:r>
              <a:rPr lang="en-US" sz="2000" dirty="0">
                <a:solidFill>
                  <a:schemeClr val="tx1"/>
                </a:solidFill>
              </a:rPr>
              <a:t>Sometimes interest in such arrangements is described by referring to a discount rate that is applied to the face amount of the note. In this case, the six-month noninterest-bearing note would be described as “being discounted at issuance at a 12% discount rate”. The amount borrowed under this arrangement is only $658,000, but the interest is calculated as the discount rate times the $700,000 face amount times the fraction of the year the note is outstanding. This causes the </a:t>
            </a:r>
            <a:r>
              <a:rPr lang="en-US" sz="2000" b="1" dirty="0">
                <a:solidFill>
                  <a:schemeClr val="tx1"/>
                </a:solidFill>
              </a:rPr>
              <a:t>effective</a:t>
            </a:r>
            <a:r>
              <a:rPr lang="en-US" sz="2000" b="1" i="1" dirty="0">
                <a:solidFill>
                  <a:schemeClr val="tx1"/>
                </a:solidFill>
              </a:rPr>
              <a:t> </a:t>
            </a:r>
            <a:r>
              <a:rPr lang="en-US" sz="2000" b="1" dirty="0">
                <a:solidFill>
                  <a:schemeClr val="tx1"/>
                </a:solidFill>
              </a:rPr>
              <a:t>interest rate</a:t>
            </a:r>
            <a:r>
              <a:rPr lang="en-US" sz="2000" dirty="0">
                <a:solidFill>
                  <a:schemeClr val="tx1"/>
                </a:solidFill>
              </a:rPr>
              <a:t> to be higher than the 12% stated rate:</a:t>
            </a:r>
          </a:p>
        </p:txBody>
      </p:sp>
      <p:graphicFrame>
        <p:nvGraphicFramePr>
          <p:cNvPr id="19" name="Object 18">
            <a:extLst>
              <a:ext uri="{FF2B5EF4-FFF2-40B4-BE49-F238E27FC236}">
                <a16:creationId xmlns:a16="http://schemas.microsoft.com/office/drawing/2014/main" id="{CC1CBDF6-5BF3-4F4D-AFCC-D401948D7FA2}"/>
              </a:ext>
            </a:extLst>
          </p:cNvPr>
          <p:cNvGraphicFramePr>
            <a:graphicFrameLocks noChangeAspect="1"/>
          </p:cNvGraphicFramePr>
          <p:nvPr>
            <p:extLst>
              <p:ext uri="{D42A27DB-BD31-4B8C-83A1-F6EECF244321}">
                <p14:modId xmlns:p14="http://schemas.microsoft.com/office/powerpoint/2010/main" val="3313695522"/>
              </p:ext>
            </p:extLst>
          </p:nvPr>
        </p:nvGraphicFramePr>
        <p:xfrm>
          <a:off x="1422400" y="3976688"/>
          <a:ext cx="6307138" cy="717550"/>
        </p:xfrm>
        <a:graphic>
          <a:graphicData uri="http://schemas.openxmlformats.org/presentationml/2006/ole">
            <mc:AlternateContent xmlns:mc="http://schemas.openxmlformats.org/markup-compatibility/2006">
              <mc:Choice xmlns:v="urn:schemas-microsoft-com:vml" Requires="v">
                <p:oleObj name="Equation" r:id="rId3" imgW="5790960" imgH="660240" progId="Equation.DSMT4">
                  <p:embed/>
                </p:oleObj>
              </mc:Choice>
              <mc:Fallback>
                <p:oleObj name="Equation" r:id="rId3" imgW="5790960" imgH="660240" progId="Equation.DSMT4">
                  <p:embed/>
                  <p:pic>
                    <p:nvPicPr>
                      <p:cNvPr id="19" name="Object 18">
                        <a:extLst>
                          <a:ext uri="{FF2B5EF4-FFF2-40B4-BE49-F238E27FC236}">
                            <a16:creationId xmlns:a16="http://schemas.microsoft.com/office/drawing/2014/main" id="{CC1CBDF6-5BF3-4F4D-AFCC-D401948D7FA2}"/>
                          </a:ext>
                        </a:extLst>
                      </p:cNvPr>
                      <p:cNvPicPr/>
                      <p:nvPr/>
                    </p:nvPicPr>
                    <p:blipFill>
                      <a:blip r:embed="rId4"/>
                      <a:stretch>
                        <a:fillRect/>
                      </a:stretch>
                    </p:blipFill>
                    <p:spPr>
                      <a:xfrm>
                        <a:off x="1422400" y="3976688"/>
                        <a:ext cx="6307138" cy="71755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4790494"/>
            <a:ext cx="1839861" cy="400936"/>
          </a:xfrm>
        </p:spPr>
        <p:txBody>
          <a:bodyPr/>
          <a:lstStyle/>
          <a:p>
            <a:r>
              <a:rPr lang="en-US" sz="2000" dirty="0"/>
              <a:t>To annualize:</a:t>
            </a:r>
          </a:p>
        </p:txBody>
      </p:sp>
      <p:graphicFrame>
        <p:nvGraphicFramePr>
          <p:cNvPr id="20" name="Object 19">
            <a:extLst>
              <a:ext uri="{FF2B5EF4-FFF2-40B4-BE49-F238E27FC236}">
                <a16:creationId xmlns:a16="http://schemas.microsoft.com/office/drawing/2014/main" id="{81F03EAD-78F9-40FA-9796-E5D969BF631F}"/>
              </a:ext>
            </a:extLst>
          </p:cNvPr>
          <p:cNvGraphicFramePr>
            <a:graphicFrameLocks noChangeAspect="1"/>
          </p:cNvGraphicFramePr>
          <p:nvPr>
            <p:extLst>
              <p:ext uri="{D42A27DB-BD31-4B8C-83A1-F6EECF244321}">
                <p14:modId xmlns:p14="http://schemas.microsoft.com/office/powerpoint/2010/main" val="2894533607"/>
              </p:ext>
            </p:extLst>
          </p:nvPr>
        </p:nvGraphicFramePr>
        <p:xfrm>
          <a:off x="1847074" y="5328295"/>
          <a:ext cx="5449852" cy="299555"/>
        </p:xfrm>
        <a:graphic>
          <a:graphicData uri="http://schemas.openxmlformats.org/presentationml/2006/ole">
            <mc:AlternateContent xmlns:mc="http://schemas.openxmlformats.org/markup-compatibility/2006">
              <mc:Choice xmlns:v="urn:schemas-microsoft-com:vml" Requires="v">
                <p:oleObj name="Equation" r:id="rId5" imgW="4622760" imgH="253800" progId="Equation.DSMT4">
                  <p:embed/>
                </p:oleObj>
              </mc:Choice>
              <mc:Fallback>
                <p:oleObj name="Equation" r:id="rId5" imgW="4622760" imgH="253800" progId="Equation.DSMT4">
                  <p:embed/>
                  <p:pic>
                    <p:nvPicPr>
                      <p:cNvPr id="20" name="Object 19">
                        <a:extLst>
                          <a:ext uri="{FF2B5EF4-FFF2-40B4-BE49-F238E27FC236}">
                            <a16:creationId xmlns:a16="http://schemas.microsoft.com/office/drawing/2014/main" id="{81F03EAD-78F9-40FA-9796-E5D969BF631F}"/>
                          </a:ext>
                        </a:extLst>
                      </p:cNvPr>
                      <p:cNvPicPr/>
                      <p:nvPr/>
                    </p:nvPicPr>
                    <p:blipFill>
                      <a:blip r:embed="rId6"/>
                      <a:stretch>
                        <a:fillRect/>
                      </a:stretch>
                    </p:blipFill>
                    <p:spPr>
                      <a:xfrm>
                        <a:off x="1847074" y="5328295"/>
                        <a:ext cx="5449852" cy="299555"/>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2793C28A-605E-4C46-B918-44F8AA2AB57D}"/>
              </a:ext>
            </a:extLst>
          </p:cNvPr>
          <p:cNvSpPr>
            <a:spLocks noGrp="1"/>
          </p:cNvSpPr>
          <p:nvPr>
            <p:ph sz="quarter" idx="16"/>
          </p:nvPr>
        </p:nvSpPr>
        <p:spPr>
          <a:xfrm>
            <a:off x="342900" y="5764715"/>
            <a:ext cx="8458200" cy="632343"/>
          </a:xfrm>
        </p:spPr>
        <p:txBody>
          <a:bodyPr/>
          <a:lstStyle/>
          <a:p>
            <a:r>
              <a:rPr lang="en-US" sz="2000" dirty="0"/>
              <a:t>When interest is discounted from the face amount of a note, the effective interest rate is higher than the stated discount rate.</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15</a:t>
            </a:fld>
            <a:endParaRPr lang="en-US"/>
          </a:p>
        </p:txBody>
      </p:sp>
    </p:spTree>
    <p:extLst>
      <p:ext uri="{BB962C8B-B14F-4D97-AF65-F5344CB8AC3E}">
        <p14:creationId xmlns:p14="http://schemas.microsoft.com/office/powerpoint/2010/main" val="1987157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a:bodyPr>
          <a:lstStyle/>
          <a:p>
            <a:r>
              <a:rPr lang="en-IN" dirty="0"/>
              <a:t>Secured Loans</a:t>
            </a:r>
            <a:endParaRPr lang="en-US"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O13.2</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872613"/>
          </a:xfrm>
        </p:spPr>
        <p:txBody>
          <a:bodyPr/>
          <a:lstStyle/>
          <a:p>
            <a:pPr lvl="1"/>
            <a:r>
              <a:rPr lang="en-US" dirty="0"/>
              <a:t>Loan made by pledging a specified asset of the borrower as collateral or security.</a:t>
            </a: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2437629"/>
            <a:ext cx="8458200" cy="2337145"/>
          </a:xfrm>
        </p:spPr>
        <p:txBody>
          <a:bodyPr/>
          <a:lstStyle/>
          <a:p>
            <a:pPr>
              <a:defRPr/>
            </a:pPr>
            <a:r>
              <a:rPr lang="en-US" b="1" i="1" dirty="0">
                <a:solidFill>
                  <a:schemeClr val="tx1"/>
                </a:solidFill>
              </a:rPr>
              <a:t>Pledging</a:t>
            </a:r>
            <a:r>
              <a:rPr lang="en-US" dirty="0">
                <a:solidFill>
                  <a:schemeClr val="tx1"/>
                </a:solidFill>
              </a:rPr>
              <a:t> accounts receivable:</a:t>
            </a:r>
          </a:p>
          <a:p>
            <a:pPr>
              <a:defRPr/>
            </a:pPr>
            <a:r>
              <a:rPr lang="en-US" dirty="0">
                <a:solidFill>
                  <a:schemeClr val="tx1"/>
                </a:solidFill>
              </a:rPr>
              <a:t>When accounts receivable serves as a collateral.</a:t>
            </a:r>
          </a:p>
          <a:p>
            <a:pPr>
              <a:defRPr/>
            </a:pPr>
            <a:r>
              <a:rPr lang="en-US" b="1" i="1" dirty="0">
                <a:solidFill>
                  <a:schemeClr val="tx1"/>
                </a:solidFill>
              </a:rPr>
              <a:t>Factoring</a:t>
            </a:r>
            <a:r>
              <a:rPr lang="en-US" dirty="0">
                <a:solidFill>
                  <a:schemeClr val="tx1"/>
                </a:solidFill>
              </a:rPr>
              <a:t> receivables:</a:t>
            </a:r>
          </a:p>
          <a:p>
            <a:pPr>
              <a:defRPr/>
            </a:pPr>
            <a:r>
              <a:rPr lang="en-US" dirty="0">
                <a:solidFill>
                  <a:schemeClr val="tx1"/>
                </a:solidFill>
              </a:rPr>
              <a:t>When the receivables actually are sold outright to a finance company.</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16</a:t>
            </a:fld>
            <a:endParaRPr lang="en-US"/>
          </a:p>
        </p:txBody>
      </p:sp>
    </p:spTree>
    <p:extLst>
      <p:ext uri="{BB962C8B-B14F-4D97-AF65-F5344CB8AC3E}">
        <p14:creationId xmlns:p14="http://schemas.microsoft.com/office/powerpoint/2010/main" val="1986451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a:bodyPr>
          <a:lstStyle/>
          <a:p>
            <a:r>
              <a:rPr lang="en-IN" dirty="0"/>
              <a:t>Commercial Paper</a:t>
            </a:r>
            <a:endParaRPr lang="en-US"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O13.1</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1698523"/>
          </a:xfrm>
        </p:spPr>
        <p:txBody>
          <a:bodyPr/>
          <a:lstStyle/>
          <a:p>
            <a:pPr marL="0" lvl="1" indent="0">
              <a:buNone/>
              <a:defRPr/>
            </a:pPr>
            <a:r>
              <a:rPr lang="en-US" dirty="0">
                <a:solidFill>
                  <a:schemeClr val="tx1"/>
                </a:solidFill>
              </a:rPr>
              <a:t>Refers to </a:t>
            </a:r>
            <a:r>
              <a:rPr lang="en-US" b="1" dirty="0">
                <a:solidFill>
                  <a:schemeClr val="tx1"/>
                </a:solidFill>
              </a:rPr>
              <a:t>unsecured notes</a:t>
            </a:r>
            <a:r>
              <a:rPr lang="en-US" dirty="0">
                <a:solidFill>
                  <a:schemeClr val="tx1"/>
                </a:solidFill>
              </a:rPr>
              <a:t> sold in minimum denominations of $25,000 with maturities ranging from 1 to 270 days.</a:t>
            </a:r>
          </a:p>
          <a:p>
            <a:pPr marL="292608" indent="-292608">
              <a:buFont typeface="Arial" panose="020B0604020202020204" pitchFamily="34" charset="0"/>
              <a:buChar char="•"/>
              <a:defRPr/>
            </a:pPr>
            <a:r>
              <a:rPr lang="en-US" dirty="0">
                <a:solidFill>
                  <a:schemeClr val="tx1"/>
                </a:solidFill>
              </a:rPr>
              <a:t>Beyond 270 days the firm would be required to file a registration statement with the S</a:t>
            </a:r>
            <a:r>
              <a:rPr lang="en-US" sz="100" dirty="0">
                <a:solidFill>
                  <a:schemeClr val="tx1"/>
                </a:solidFill>
              </a:rPr>
              <a:t> </a:t>
            </a:r>
            <a:r>
              <a:rPr lang="en-US" dirty="0">
                <a:solidFill>
                  <a:schemeClr val="tx1"/>
                </a:solidFill>
              </a:rPr>
              <a:t>E</a:t>
            </a:r>
            <a:r>
              <a:rPr lang="en-US" sz="100" dirty="0">
                <a:solidFill>
                  <a:schemeClr val="tx1"/>
                </a:solidFill>
              </a:rPr>
              <a:t> </a:t>
            </a:r>
            <a:r>
              <a:rPr lang="en-US" dirty="0">
                <a:solidFill>
                  <a:schemeClr val="tx1"/>
                </a:solidFill>
              </a:rPr>
              <a:t>C.</a:t>
            </a: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3117444"/>
            <a:ext cx="8458200" cy="2206466"/>
          </a:xfrm>
        </p:spPr>
        <p:txBody>
          <a:bodyPr/>
          <a:lstStyle/>
          <a:p>
            <a:pPr>
              <a:defRPr/>
            </a:pPr>
            <a:r>
              <a:rPr lang="en-US" dirty="0">
                <a:solidFill>
                  <a:schemeClr val="tx1"/>
                </a:solidFill>
              </a:rPr>
              <a:t>Interest often is discounted at issuance of the note.</a:t>
            </a:r>
          </a:p>
          <a:p>
            <a:pPr>
              <a:defRPr/>
            </a:pPr>
            <a:r>
              <a:rPr lang="en-US" dirty="0">
                <a:solidFill>
                  <a:schemeClr val="tx1"/>
                </a:solidFill>
              </a:rPr>
              <a:t>Usually, commercial paper is issued directly to the buyer (lender) and is </a:t>
            </a:r>
            <a:r>
              <a:rPr lang="en-US" b="1" dirty="0">
                <a:solidFill>
                  <a:schemeClr val="tx1"/>
                </a:solidFill>
              </a:rPr>
              <a:t>backed by a line of credit</a:t>
            </a:r>
            <a:r>
              <a:rPr lang="en-US" dirty="0">
                <a:solidFill>
                  <a:schemeClr val="tx1"/>
                </a:solidFill>
              </a:rPr>
              <a:t> with a bank.</a:t>
            </a:r>
          </a:p>
          <a:p>
            <a:pPr marL="292608" indent="-292608">
              <a:buFont typeface="Arial" panose="020B0604020202020204" pitchFamily="34" charset="0"/>
              <a:buChar char="•"/>
              <a:defRPr/>
            </a:pPr>
            <a:r>
              <a:rPr lang="en-US" dirty="0">
                <a:solidFill>
                  <a:schemeClr val="tx1"/>
                </a:solidFill>
              </a:rPr>
              <a:t>This allows the interest rate to be lower than in a bank loan.</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17</a:t>
            </a:fld>
            <a:endParaRPr lang="en-US"/>
          </a:p>
        </p:txBody>
      </p:sp>
    </p:spTree>
    <p:extLst>
      <p:ext uri="{BB962C8B-B14F-4D97-AF65-F5344CB8AC3E}">
        <p14:creationId xmlns:p14="http://schemas.microsoft.com/office/powerpoint/2010/main" val="3753465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899" y="192490"/>
            <a:ext cx="7621229" cy="903231"/>
          </a:xfrm>
        </p:spPr>
        <p:txBody>
          <a:bodyPr>
            <a:normAutofit fontScale="90000"/>
          </a:bodyPr>
          <a:lstStyle/>
          <a:p>
            <a:r>
              <a:rPr lang="en-US" dirty="0"/>
              <a:t>Real World Financials ― Disclosures </a:t>
            </a:r>
            <a:r>
              <a:rPr lang="en-US" sz="1100" b="0" dirty="0"/>
              <a:t>1</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O13.2</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400665"/>
          </a:xfrm>
        </p:spPr>
        <p:txBody>
          <a:bodyPr/>
          <a:lstStyle/>
          <a:p>
            <a:r>
              <a:rPr lang="en-US" sz="2000" dirty="0"/>
              <a:t>Disclosure of Notes Secured by Notes Receivable – Deere &amp; Company.</a:t>
            </a: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1767281"/>
            <a:ext cx="8458200" cy="1141116"/>
          </a:xfrm>
        </p:spPr>
        <p:txBody>
          <a:bodyPr/>
          <a:lstStyle/>
          <a:p>
            <a:r>
              <a:rPr lang="en-US" sz="2000" b="1" dirty="0"/>
              <a:t>Note 12. Securitization of Financing Receivables:</a:t>
            </a:r>
          </a:p>
          <a:p>
            <a:r>
              <a:rPr lang="en-US" sz="2000" dirty="0"/>
              <a:t>Repayment of the secured borrowings depends on cash flows generated by the restricted assets.</a:t>
            </a:r>
          </a:p>
        </p:txBody>
      </p:sp>
      <p:sp>
        <p:nvSpPr>
          <p:cNvPr id="6" name="Content Placeholder 5">
            <a:extLst>
              <a:ext uri="{FF2B5EF4-FFF2-40B4-BE49-F238E27FC236}">
                <a16:creationId xmlns:a16="http://schemas.microsoft.com/office/drawing/2014/main" id="{2793C28A-605E-4C46-B918-44F8AA2AB57D}"/>
              </a:ext>
            </a:extLst>
          </p:cNvPr>
          <p:cNvSpPr>
            <a:spLocks noGrp="1"/>
          </p:cNvSpPr>
          <p:nvPr>
            <p:ph sz="quarter" idx="16"/>
          </p:nvPr>
        </p:nvSpPr>
        <p:spPr>
          <a:xfrm>
            <a:off x="342900" y="2999090"/>
            <a:ext cx="6972300" cy="382385"/>
          </a:xfrm>
        </p:spPr>
        <p:txBody>
          <a:bodyPr/>
          <a:lstStyle/>
          <a:p>
            <a:r>
              <a:rPr lang="en-US" sz="2000" dirty="0"/>
              <a:t>Disclosure of Commercial Paper—Comcast Corporation.</a:t>
            </a:r>
          </a:p>
        </p:txBody>
      </p:sp>
      <p:sp>
        <p:nvSpPr>
          <p:cNvPr id="7" name="Content Placeholder 6">
            <a:extLst>
              <a:ext uri="{FF2B5EF4-FFF2-40B4-BE49-F238E27FC236}">
                <a16:creationId xmlns:a16="http://schemas.microsoft.com/office/drawing/2014/main" id="{B4DF34FC-50E0-426C-B100-7A1AAC3E5033}"/>
              </a:ext>
            </a:extLst>
          </p:cNvPr>
          <p:cNvSpPr>
            <a:spLocks noGrp="1"/>
          </p:cNvSpPr>
          <p:nvPr>
            <p:ph sz="quarter" idx="17"/>
          </p:nvPr>
        </p:nvSpPr>
        <p:spPr>
          <a:xfrm>
            <a:off x="342900" y="3472168"/>
            <a:ext cx="8458200" cy="2840142"/>
          </a:xfrm>
        </p:spPr>
        <p:txBody>
          <a:bodyPr/>
          <a:lstStyle/>
          <a:p>
            <a:r>
              <a:rPr lang="en-US" sz="2000" b="1" dirty="0"/>
              <a:t>Note 6. Long-Term Debt (in part):</a:t>
            </a:r>
            <a:endParaRPr lang="en-US" sz="2000" dirty="0"/>
          </a:p>
          <a:p>
            <a:r>
              <a:rPr lang="en-US" sz="2000" dirty="0"/>
              <a:t>Our commercial paper program is supported by our revolving credit facility and provides a lower cost source of borrowing to fund short-term working capital requirements. As of December 31, 2022, $665 million was outstanding under our commercial paper program. . . . As of December 31, 2022, amounts available under our revolving credit facility, net of amounts outstanding under our commercial paper program and outstanding letters of credit and bank guarantees, totaled $10.4 billion.</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18</a:t>
            </a:fld>
            <a:endParaRPr lang="en-US"/>
          </a:p>
        </p:txBody>
      </p:sp>
    </p:spTree>
    <p:extLst>
      <p:ext uri="{BB962C8B-B14F-4D97-AF65-F5344CB8AC3E}">
        <p14:creationId xmlns:p14="http://schemas.microsoft.com/office/powerpoint/2010/main" val="822416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a:bodyPr>
          <a:lstStyle/>
          <a:p>
            <a:r>
              <a:rPr lang="en-US" dirty="0"/>
              <a:t>Accrued Expenses</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O13.3</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2199968"/>
          </a:xfrm>
        </p:spPr>
        <p:txBody>
          <a:bodyPr/>
          <a:lstStyle/>
          <a:p>
            <a:pPr>
              <a:defRPr/>
            </a:pPr>
            <a:r>
              <a:rPr lang="en-IN" dirty="0">
                <a:solidFill>
                  <a:schemeClr val="tx1"/>
                </a:solidFill>
              </a:rPr>
              <a:t>Represent </a:t>
            </a:r>
            <a:r>
              <a:rPr lang="en-IN" b="1" dirty="0">
                <a:solidFill>
                  <a:schemeClr val="tx1"/>
                </a:solidFill>
              </a:rPr>
              <a:t>expenses already incurred but not yet paid</a:t>
            </a:r>
            <a:r>
              <a:rPr lang="en-IN" dirty="0">
                <a:solidFill>
                  <a:schemeClr val="tx1"/>
                </a:solidFill>
              </a:rPr>
              <a:t> (accrued liabilities).</a:t>
            </a:r>
          </a:p>
          <a:p>
            <a:pPr>
              <a:defRPr/>
            </a:pPr>
            <a:r>
              <a:rPr lang="en-US" dirty="0">
                <a:solidFill>
                  <a:schemeClr val="tx1"/>
                </a:solidFill>
              </a:rPr>
              <a:t>Recorded by </a:t>
            </a:r>
            <a:r>
              <a:rPr lang="en-US" b="1" dirty="0">
                <a:solidFill>
                  <a:schemeClr val="tx1"/>
                </a:solidFill>
              </a:rPr>
              <a:t>adjusting entries.</a:t>
            </a:r>
          </a:p>
          <a:p>
            <a:pPr>
              <a:spcAft>
                <a:spcPts val="1800"/>
              </a:spcAft>
              <a:defRPr/>
            </a:pPr>
            <a:r>
              <a:rPr lang="en-IN" dirty="0">
                <a:solidFill>
                  <a:schemeClr val="tx1"/>
                </a:solidFill>
              </a:rPr>
              <a:t>Usually combined and reported under a single caption in the balance sheet.</a:t>
            </a:r>
            <a:endParaRPr lang="en-IN" b="1" dirty="0">
              <a:solidFill>
                <a:schemeClr val="tx1"/>
              </a:solidFill>
            </a:endParaRP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3677625"/>
            <a:ext cx="8458200" cy="2000505"/>
          </a:xfrm>
        </p:spPr>
        <p:txBody>
          <a:bodyPr/>
          <a:lstStyle/>
          <a:p>
            <a:pPr>
              <a:spcBef>
                <a:spcPts val="600"/>
              </a:spcBef>
              <a:defRPr/>
            </a:pPr>
            <a:r>
              <a:rPr lang="en-IN" b="1" dirty="0">
                <a:solidFill>
                  <a:schemeClr val="tx1"/>
                </a:solidFill>
              </a:rPr>
              <a:t>Common examples:</a:t>
            </a:r>
          </a:p>
          <a:p>
            <a:pPr lvl="1">
              <a:defRPr/>
            </a:pPr>
            <a:r>
              <a:rPr lang="en-IN" dirty="0">
                <a:solidFill>
                  <a:schemeClr val="tx1"/>
                </a:solidFill>
              </a:rPr>
              <a:t>Salaries payable.</a:t>
            </a:r>
          </a:p>
          <a:p>
            <a:pPr lvl="1">
              <a:defRPr/>
            </a:pPr>
            <a:r>
              <a:rPr lang="en-IN" dirty="0">
                <a:solidFill>
                  <a:schemeClr val="tx1"/>
                </a:solidFill>
              </a:rPr>
              <a:t>Income taxes payable.</a:t>
            </a:r>
          </a:p>
          <a:p>
            <a:pPr lvl="1">
              <a:defRPr/>
            </a:pPr>
            <a:r>
              <a:rPr lang="en-IN" dirty="0">
                <a:solidFill>
                  <a:schemeClr val="tx1"/>
                </a:solidFill>
              </a:rPr>
              <a:t>Interest payable.</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19</a:t>
            </a:fld>
            <a:endParaRPr lang="en-US"/>
          </a:p>
        </p:txBody>
      </p:sp>
    </p:spTree>
    <p:extLst>
      <p:ext uri="{BB962C8B-B14F-4D97-AF65-F5344CB8AC3E}">
        <p14:creationId xmlns:p14="http://schemas.microsoft.com/office/powerpoint/2010/main" val="1627386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fontScale="90000"/>
          </a:bodyPr>
          <a:lstStyle/>
          <a:p>
            <a:r>
              <a:rPr lang="en-US" dirty="0"/>
              <a:t>Characteristics of Liabilities</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O13.1</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88832"/>
            <a:ext cx="8458200" cy="2413013"/>
          </a:xfrm>
        </p:spPr>
        <p:txBody>
          <a:bodyPr/>
          <a:lstStyle/>
          <a:p>
            <a:pPr>
              <a:defRPr/>
            </a:pPr>
            <a:r>
              <a:rPr lang="en-US" b="1" dirty="0">
                <a:solidFill>
                  <a:schemeClr val="tx1"/>
                </a:solidFill>
              </a:rPr>
              <a:t>Liability:</a:t>
            </a:r>
          </a:p>
          <a:p>
            <a:pPr marL="292608" indent="-292608">
              <a:buFont typeface="Arial" panose="020B0604020202020204" pitchFamily="34" charset="0"/>
              <a:buChar char="•"/>
              <a:defRPr/>
            </a:pPr>
            <a:r>
              <a:rPr lang="en-IN" b="1" i="1" dirty="0">
                <a:solidFill>
                  <a:schemeClr val="tx1"/>
                </a:solidFill>
              </a:rPr>
              <a:t>Present obligation </a:t>
            </a:r>
            <a:r>
              <a:rPr lang="en-IN" dirty="0">
                <a:solidFill>
                  <a:schemeClr val="tx1"/>
                </a:solidFill>
              </a:rPr>
              <a:t>to transfer an economic benefit.</a:t>
            </a:r>
          </a:p>
          <a:p>
            <a:pPr marL="292608" indent="-292608">
              <a:buFont typeface="Arial" panose="020B0604020202020204" pitchFamily="34" charset="0"/>
              <a:buChar char="•"/>
              <a:defRPr/>
            </a:pPr>
            <a:r>
              <a:rPr lang="en-IN" dirty="0">
                <a:solidFill>
                  <a:schemeClr val="tx1"/>
                </a:solidFill>
              </a:rPr>
              <a:t>Economic benefit can have arisen from a contract or can be implied from past </a:t>
            </a:r>
            <a:r>
              <a:rPr lang="en-IN" dirty="0" err="1">
                <a:solidFill>
                  <a:schemeClr val="tx1"/>
                </a:solidFill>
              </a:rPr>
              <a:t>behavior</a:t>
            </a:r>
            <a:r>
              <a:rPr lang="en-IN" dirty="0">
                <a:solidFill>
                  <a:schemeClr val="tx1"/>
                </a:solidFill>
              </a:rPr>
              <a:t>.</a:t>
            </a:r>
          </a:p>
          <a:p>
            <a:pPr marL="292608" indent="-292608">
              <a:buFont typeface="Arial" panose="020B0604020202020204" pitchFamily="34" charset="0"/>
              <a:buChar char="•"/>
              <a:defRPr/>
            </a:pPr>
            <a:r>
              <a:rPr lang="en-IN" dirty="0">
                <a:solidFill>
                  <a:schemeClr val="tx1"/>
                </a:solidFill>
              </a:rPr>
              <a:t>A debt that is </a:t>
            </a:r>
            <a:r>
              <a:rPr lang="en-IN" b="1" i="1" dirty="0">
                <a:solidFill>
                  <a:schemeClr val="tx1"/>
                </a:solidFill>
              </a:rPr>
              <a:t>owed</a:t>
            </a:r>
            <a:r>
              <a:rPr lang="en-US" b="1" i="1" dirty="0">
                <a:solidFill>
                  <a:schemeClr val="tx1"/>
                </a:solidFill>
              </a:rPr>
              <a:t>.</a:t>
            </a:r>
            <a:endParaRPr lang="en-US" dirty="0">
              <a:solidFill>
                <a:schemeClr val="tx1"/>
              </a:solidFill>
            </a:endParaRP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2</a:t>
            </a:fld>
            <a:endParaRPr lang="en-US"/>
          </a:p>
        </p:txBody>
      </p:sp>
    </p:spTree>
    <p:extLst>
      <p:ext uri="{BB962C8B-B14F-4D97-AF65-F5344CB8AC3E}">
        <p14:creationId xmlns:p14="http://schemas.microsoft.com/office/powerpoint/2010/main" val="381085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508340" cy="903231"/>
          </a:xfrm>
        </p:spPr>
        <p:txBody>
          <a:bodyPr>
            <a:normAutofit/>
          </a:bodyPr>
          <a:lstStyle/>
          <a:p>
            <a:r>
              <a:rPr lang="en-IN" dirty="0"/>
              <a:t>Note with Accrued Interest </a:t>
            </a:r>
            <a:r>
              <a:rPr lang="en-IN" sz="1000" b="0" dirty="0"/>
              <a:t>1</a:t>
            </a:r>
            <a:endParaRPr lang="en-US" sz="1000" b="0"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O13.3</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1683774"/>
          </a:xfrm>
        </p:spPr>
        <p:txBody>
          <a:bodyPr/>
          <a:lstStyle/>
          <a:p>
            <a:r>
              <a:rPr lang="en-IN" sz="2000" dirty="0"/>
              <a:t>On May 1, Affiliated Technologies, Inc., borrowed $700,000 cash from First </a:t>
            </a:r>
            <a:r>
              <a:rPr lang="en-IN" sz="2000" dirty="0" err="1"/>
              <a:t>BancCorp</a:t>
            </a:r>
            <a:r>
              <a:rPr lang="en-IN" sz="2000" dirty="0"/>
              <a:t> under a noncommitted short-term line of credit arrangement and issued a six-month, 12% promissory note. Interest was payable at maturity. </a:t>
            </a:r>
            <a:r>
              <a:rPr lang="en-US" sz="2000" dirty="0"/>
              <a:t>Assume the fiscal period for Affiliated Technologies ends on June 30, two months after the six-month note is issued.</a:t>
            </a:r>
          </a:p>
        </p:txBody>
      </p:sp>
      <p:graphicFrame>
        <p:nvGraphicFramePr>
          <p:cNvPr id="18" name="Table 18">
            <a:extLst>
              <a:ext uri="{FF2B5EF4-FFF2-40B4-BE49-F238E27FC236}">
                <a16:creationId xmlns:a16="http://schemas.microsoft.com/office/drawing/2014/main" id="{24B334B5-38EB-4BAD-B6C2-32F20448BA13}"/>
              </a:ext>
            </a:extLst>
          </p:cNvPr>
          <p:cNvGraphicFramePr>
            <a:graphicFrameLocks noGrp="1"/>
          </p:cNvGraphicFramePr>
          <p:nvPr>
            <p:extLst>
              <p:ext uri="{D42A27DB-BD31-4B8C-83A1-F6EECF244321}">
                <p14:modId xmlns:p14="http://schemas.microsoft.com/office/powerpoint/2010/main" val="961634337"/>
              </p:ext>
            </p:extLst>
          </p:nvPr>
        </p:nvGraphicFramePr>
        <p:xfrm>
          <a:off x="532171" y="3193603"/>
          <a:ext cx="7810499" cy="2560320"/>
        </p:xfrm>
        <a:graphic>
          <a:graphicData uri="http://schemas.openxmlformats.org/drawingml/2006/table">
            <a:tbl>
              <a:tblPr firstRow="1" bandRow="1">
                <a:tableStyleId>{5C22544A-7EE6-4342-B048-85BDC9FD1C3A}</a:tableStyleId>
              </a:tblPr>
              <a:tblGrid>
                <a:gridCol w="4821494">
                  <a:extLst>
                    <a:ext uri="{9D8B030D-6E8A-4147-A177-3AD203B41FA5}">
                      <a16:colId xmlns:a16="http://schemas.microsoft.com/office/drawing/2014/main" val="1982118046"/>
                    </a:ext>
                  </a:extLst>
                </a:gridCol>
                <a:gridCol w="1519083">
                  <a:extLst>
                    <a:ext uri="{9D8B030D-6E8A-4147-A177-3AD203B41FA5}">
                      <a16:colId xmlns:a16="http://schemas.microsoft.com/office/drawing/2014/main" val="3597999332"/>
                    </a:ext>
                  </a:extLst>
                </a:gridCol>
                <a:gridCol w="1469922">
                  <a:extLst>
                    <a:ext uri="{9D8B030D-6E8A-4147-A177-3AD203B41FA5}">
                      <a16:colId xmlns:a16="http://schemas.microsoft.com/office/drawing/2014/main" val="332319945"/>
                    </a:ext>
                  </a:extLst>
                </a:gridCol>
              </a:tblGrid>
              <a:tr h="264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mn-lt"/>
                        </a:rPr>
                        <a:t>Journal Entry</a:t>
                      </a:r>
                      <a:endParaRPr lang="en-IN" sz="1800" b="1" baseline="3000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Debit</a:t>
                      </a:r>
                      <a:endParaRPr lang="en-IN" sz="1800" b="1" baseline="3000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Credit</a:t>
                      </a:r>
                      <a:endParaRPr lang="en-IN" sz="1800" b="1" baseline="30000" dirty="0">
                        <a:latin typeface="+mn-lt"/>
                      </a:endParaRPr>
                    </a:p>
                  </a:txBody>
                  <a:tcPr/>
                </a:tc>
                <a:extLst>
                  <a:ext uri="{0D108BD9-81ED-4DB2-BD59-A6C34878D82A}">
                    <a16:rowId xmlns:a16="http://schemas.microsoft.com/office/drawing/2014/main" val="1918178891"/>
                  </a:ext>
                </a:extLst>
              </a:tr>
              <a:tr h="264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latin typeface="+mn-lt"/>
                        </a:rPr>
                        <a:t>Issuance of Note on May 1</a:t>
                      </a:r>
                    </a:p>
                  </a:txBody>
                  <a:tcPr/>
                </a:tc>
                <a:tc>
                  <a:txBody>
                    <a:bodyPr/>
                    <a:lstStyle/>
                    <a:p>
                      <a:pPr algn="r"/>
                      <a:endParaRPr lang="en-US" dirty="0"/>
                    </a:p>
                  </a:txBody>
                  <a:tcPr/>
                </a:tc>
                <a:tc>
                  <a:txBody>
                    <a:bodyPr/>
                    <a:lstStyle/>
                    <a:p>
                      <a:pPr algn="r"/>
                      <a:endParaRPr lang="en-US"/>
                    </a:p>
                  </a:txBody>
                  <a:tcPr/>
                </a:tc>
                <a:extLst>
                  <a:ext uri="{0D108BD9-81ED-4DB2-BD59-A6C34878D82A}">
                    <a16:rowId xmlns:a16="http://schemas.microsoft.com/office/drawing/2014/main" val="1877838212"/>
                  </a:ext>
                </a:extLst>
              </a:tr>
              <a:tr h="264477">
                <a:tc>
                  <a:txBody>
                    <a:bodyPr/>
                    <a:lstStyle/>
                    <a:p>
                      <a:r>
                        <a:rPr lang="en-IN" sz="1800" dirty="0">
                          <a:latin typeface="+mn-lt"/>
                        </a:rPr>
                        <a:t>Cash</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700,000</a:t>
                      </a:r>
                    </a:p>
                  </a:txBody>
                  <a:tcPr/>
                </a:tc>
                <a:tc>
                  <a:txBody>
                    <a:bodyPr/>
                    <a:lstStyle/>
                    <a:p>
                      <a:pPr algn="r"/>
                      <a:endParaRPr lang="en-US" dirty="0"/>
                    </a:p>
                  </a:txBody>
                  <a:tcPr/>
                </a:tc>
                <a:extLst>
                  <a:ext uri="{0D108BD9-81ED-4DB2-BD59-A6C34878D82A}">
                    <a16:rowId xmlns:a16="http://schemas.microsoft.com/office/drawing/2014/main" val="3728563771"/>
                  </a:ext>
                </a:extLst>
              </a:tr>
              <a:tr h="264477">
                <a:tc>
                  <a:txBody>
                    <a:bodyPr/>
                    <a:lstStyle/>
                    <a:p>
                      <a:pPr marL="309563"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Notes payable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tc>
                  <a:txBody>
                    <a:bodyPr/>
                    <a:lstStyle/>
                    <a:p>
                      <a:pPr algn="r"/>
                      <a:r>
                        <a:rPr lang="en-IN" sz="1800" dirty="0">
                          <a:latin typeface="+mn-lt"/>
                        </a:rPr>
                        <a:t>700,000</a:t>
                      </a:r>
                      <a:endParaRPr lang="en-US" dirty="0"/>
                    </a:p>
                  </a:txBody>
                  <a:tcPr/>
                </a:tc>
                <a:extLst>
                  <a:ext uri="{0D108BD9-81ED-4DB2-BD59-A6C34878D82A}">
                    <a16:rowId xmlns:a16="http://schemas.microsoft.com/office/drawing/2014/main" val="2818860210"/>
                  </a:ext>
                </a:extLst>
              </a:tr>
              <a:tr h="264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latin typeface="+mn-lt"/>
                        </a:rPr>
                        <a:t>Accrual of interest on June 30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tc>
                  <a:txBody>
                    <a:bodyPr/>
                    <a:lstStyle/>
                    <a:p>
                      <a:pPr algn="r"/>
                      <a:endParaRPr lang="en-US" dirty="0"/>
                    </a:p>
                  </a:txBody>
                  <a:tcPr/>
                </a:tc>
                <a:extLst>
                  <a:ext uri="{0D108BD9-81ED-4DB2-BD59-A6C34878D82A}">
                    <a16:rowId xmlns:a16="http://schemas.microsoft.com/office/drawing/2014/main" val="2777143559"/>
                  </a:ext>
                </a:extLst>
              </a:tr>
              <a:tr h="264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Interest expense ($700,000 × 12% × 2÷12)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14,000</a:t>
                      </a:r>
                    </a:p>
                  </a:txBody>
                  <a:tcPr/>
                </a:tc>
                <a:tc>
                  <a:txBody>
                    <a:bodyPr/>
                    <a:lstStyle/>
                    <a:p>
                      <a:pPr algn="r"/>
                      <a:endParaRPr lang="en-US" dirty="0"/>
                    </a:p>
                  </a:txBody>
                  <a:tcPr/>
                </a:tc>
                <a:extLst>
                  <a:ext uri="{0D108BD9-81ED-4DB2-BD59-A6C34878D82A}">
                    <a16:rowId xmlns:a16="http://schemas.microsoft.com/office/drawing/2014/main" val="79112508"/>
                  </a:ext>
                </a:extLst>
              </a:tr>
              <a:tr h="264477">
                <a:tc>
                  <a:txBody>
                    <a:bodyPr/>
                    <a:lstStyle/>
                    <a:p>
                      <a:pPr marL="309563"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Interest payable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14,000</a:t>
                      </a:r>
                    </a:p>
                  </a:txBody>
                  <a:tcPr/>
                </a:tc>
                <a:extLst>
                  <a:ext uri="{0D108BD9-81ED-4DB2-BD59-A6C34878D82A}">
                    <a16:rowId xmlns:a16="http://schemas.microsoft.com/office/drawing/2014/main" val="4087245701"/>
                  </a:ext>
                </a:extLst>
              </a:tr>
            </a:tbl>
          </a:graphicData>
        </a:graphic>
      </p:graphicFrame>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20</a:t>
            </a:fld>
            <a:endParaRPr lang="en-US"/>
          </a:p>
        </p:txBody>
      </p:sp>
    </p:spTree>
    <p:extLst>
      <p:ext uri="{BB962C8B-B14F-4D97-AF65-F5344CB8AC3E}">
        <p14:creationId xmlns:p14="http://schemas.microsoft.com/office/powerpoint/2010/main" val="157384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508340" cy="903231"/>
          </a:xfrm>
        </p:spPr>
        <p:txBody>
          <a:bodyPr>
            <a:normAutofit/>
          </a:bodyPr>
          <a:lstStyle/>
          <a:p>
            <a:r>
              <a:rPr lang="en-IN" dirty="0"/>
              <a:t>Note with Accrued Interest </a:t>
            </a:r>
            <a:r>
              <a:rPr lang="en-IN" sz="1000" b="0" dirty="0"/>
              <a:t>2</a:t>
            </a:r>
            <a:endParaRPr lang="en-US" sz="1000" b="0"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O13.3</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1683774"/>
          </a:xfrm>
        </p:spPr>
        <p:txBody>
          <a:bodyPr/>
          <a:lstStyle/>
          <a:p>
            <a:r>
              <a:rPr lang="en-IN" sz="2000" dirty="0"/>
              <a:t>On May 1, Affiliated Technologies, Inc., borrowed $700,000 cash from First </a:t>
            </a:r>
            <a:r>
              <a:rPr lang="en-IN" sz="2000" dirty="0" err="1"/>
              <a:t>BancCorp</a:t>
            </a:r>
            <a:r>
              <a:rPr lang="en-IN" sz="2000" dirty="0"/>
              <a:t> under a noncommitted short-term line of credit arrangement and issued a six-month, 12% promissory note. Interest was payable at maturity. </a:t>
            </a:r>
            <a:r>
              <a:rPr lang="en-US" sz="2000" dirty="0"/>
              <a:t>Assume the fiscal period for Affiliated Technologies ends on June 30, two months after the six-month note is issued.</a:t>
            </a:r>
          </a:p>
        </p:txBody>
      </p:sp>
      <p:graphicFrame>
        <p:nvGraphicFramePr>
          <p:cNvPr id="18" name="Table 18">
            <a:extLst>
              <a:ext uri="{FF2B5EF4-FFF2-40B4-BE49-F238E27FC236}">
                <a16:creationId xmlns:a16="http://schemas.microsoft.com/office/drawing/2014/main" id="{24B334B5-38EB-4BAD-B6C2-32F20448BA13}"/>
              </a:ext>
            </a:extLst>
          </p:cNvPr>
          <p:cNvGraphicFramePr>
            <a:graphicFrameLocks noGrp="1"/>
          </p:cNvGraphicFramePr>
          <p:nvPr>
            <p:extLst>
              <p:ext uri="{D42A27DB-BD31-4B8C-83A1-F6EECF244321}">
                <p14:modId xmlns:p14="http://schemas.microsoft.com/office/powerpoint/2010/main" val="775273127"/>
              </p:ext>
            </p:extLst>
          </p:nvPr>
        </p:nvGraphicFramePr>
        <p:xfrm>
          <a:off x="532171" y="3193603"/>
          <a:ext cx="7810499" cy="2194560"/>
        </p:xfrm>
        <a:graphic>
          <a:graphicData uri="http://schemas.openxmlformats.org/drawingml/2006/table">
            <a:tbl>
              <a:tblPr firstRow="1" bandRow="1">
                <a:tableStyleId>{5C22544A-7EE6-4342-B048-85BDC9FD1C3A}</a:tableStyleId>
              </a:tblPr>
              <a:tblGrid>
                <a:gridCol w="4821494">
                  <a:extLst>
                    <a:ext uri="{9D8B030D-6E8A-4147-A177-3AD203B41FA5}">
                      <a16:colId xmlns:a16="http://schemas.microsoft.com/office/drawing/2014/main" val="1982118046"/>
                    </a:ext>
                  </a:extLst>
                </a:gridCol>
                <a:gridCol w="1519083">
                  <a:extLst>
                    <a:ext uri="{9D8B030D-6E8A-4147-A177-3AD203B41FA5}">
                      <a16:colId xmlns:a16="http://schemas.microsoft.com/office/drawing/2014/main" val="3597999332"/>
                    </a:ext>
                  </a:extLst>
                </a:gridCol>
                <a:gridCol w="1469922">
                  <a:extLst>
                    <a:ext uri="{9D8B030D-6E8A-4147-A177-3AD203B41FA5}">
                      <a16:colId xmlns:a16="http://schemas.microsoft.com/office/drawing/2014/main" val="332319945"/>
                    </a:ext>
                  </a:extLst>
                </a:gridCol>
              </a:tblGrid>
              <a:tr h="264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mn-lt"/>
                        </a:rPr>
                        <a:t>Journal Entry</a:t>
                      </a:r>
                      <a:endParaRPr lang="en-IN" sz="1800" b="1" baseline="3000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Debit</a:t>
                      </a:r>
                      <a:endParaRPr lang="en-IN" sz="1800" b="1" baseline="3000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Credit</a:t>
                      </a:r>
                      <a:endParaRPr lang="en-IN" sz="1800" b="1" baseline="30000" dirty="0">
                        <a:latin typeface="+mn-lt"/>
                      </a:endParaRPr>
                    </a:p>
                  </a:txBody>
                  <a:tcPr/>
                </a:tc>
                <a:extLst>
                  <a:ext uri="{0D108BD9-81ED-4DB2-BD59-A6C34878D82A}">
                    <a16:rowId xmlns:a16="http://schemas.microsoft.com/office/drawing/2014/main" val="1918178891"/>
                  </a:ext>
                </a:extLst>
              </a:tr>
              <a:tr h="264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latin typeface="+mn-lt"/>
                        </a:rPr>
                        <a:t>Note payment on November 1</a:t>
                      </a:r>
                    </a:p>
                  </a:txBody>
                  <a:tcPr/>
                </a:tc>
                <a:tc>
                  <a:txBody>
                    <a:bodyPr/>
                    <a:lstStyle/>
                    <a:p>
                      <a:pPr algn="r"/>
                      <a:endParaRPr lang="en-US" dirty="0"/>
                    </a:p>
                  </a:txBody>
                  <a:tcPr/>
                </a:tc>
                <a:tc>
                  <a:txBody>
                    <a:bodyPr/>
                    <a:lstStyle/>
                    <a:p>
                      <a:pPr algn="r"/>
                      <a:endParaRPr lang="en-US"/>
                    </a:p>
                  </a:txBody>
                  <a:tcPr/>
                </a:tc>
                <a:extLst>
                  <a:ext uri="{0D108BD9-81ED-4DB2-BD59-A6C34878D82A}">
                    <a16:rowId xmlns:a16="http://schemas.microsoft.com/office/drawing/2014/main" val="1877838212"/>
                  </a:ext>
                </a:extLst>
              </a:tr>
              <a:tr h="264477">
                <a:tc>
                  <a:txBody>
                    <a:bodyPr/>
                    <a:lstStyle/>
                    <a:p>
                      <a:r>
                        <a:rPr lang="en-IN" sz="1800" dirty="0">
                          <a:latin typeface="+mn-lt"/>
                        </a:rPr>
                        <a:t>Interest expense ($700,000 × 12% × 4÷12)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28,000</a:t>
                      </a:r>
                    </a:p>
                  </a:txBody>
                  <a:tcPr/>
                </a:tc>
                <a:tc>
                  <a:txBody>
                    <a:bodyPr/>
                    <a:lstStyle/>
                    <a:p>
                      <a:pPr algn="r"/>
                      <a:endParaRPr lang="en-US" dirty="0"/>
                    </a:p>
                  </a:txBody>
                  <a:tcPr/>
                </a:tc>
                <a:extLst>
                  <a:ext uri="{0D108BD9-81ED-4DB2-BD59-A6C34878D82A}">
                    <a16:rowId xmlns:a16="http://schemas.microsoft.com/office/drawing/2014/main" val="3728563771"/>
                  </a:ext>
                </a:extLst>
              </a:tr>
              <a:tr h="264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dirty="0">
                          <a:latin typeface="+mn-lt"/>
                        </a:rPr>
                        <a:t>Interest payable (from June 30 accrual)</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14,000</a:t>
                      </a:r>
                    </a:p>
                  </a:txBody>
                  <a:tcPr/>
                </a:tc>
                <a:tc>
                  <a:txBody>
                    <a:bodyPr/>
                    <a:lstStyle/>
                    <a:p>
                      <a:pPr algn="r"/>
                      <a:endParaRPr lang="en-US" dirty="0"/>
                    </a:p>
                  </a:txBody>
                  <a:tcPr/>
                </a:tc>
                <a:extLst>
                  <a:ext uri="{0D108BD9-81ED-4DB2-BD59-A6C34878D82A}">
                    <a16:rowId xmlns:a16="http://schemas.microsoft.com/office/drawing/2014/main" val="2777143559"/>
                  </a:ext>
                </a:extLst>
              </a:tr>
              <a:tr h="264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Notes payable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700,000</a:t>
                      </a:r>
                    </a:p>
                  </a:txBody>
                  <a:tcPr/>
                </a:tc>
                <a:tc>
                  <a:txBody>
                    <a:bodyPr/>
                    <a:lstStyle/>
                    <a:p>
                      <a:pPr algn="r"/>
                      <a:endParaRPr lang="en-US" dirty="0"/>
                    </a:p>
                  </a:txBody>
                  <a:tcPr/>
                </a:tc>
                <a:extLst>
                  <a:ext uri="{0D108BD9-81ED-4DB2-BD59-A6C34878D82A}">
                    <a16:rowId xmlns:a16="http://schemas.microsoft.com/office/drawing/2014/main" val="79112508"/>
                  </a:ext>
                </a:extLst>
              </a:tr>
              <a:tr h="264477">
                <a:tc>
                  <a:txBody>
                    <a:bodyPr/>
                    <a:lstStyle/>
                    <a:p>
                      <a:pPr marL="309563"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Cash </a:t>
                      </a:r>
                      <a:r>
                        <a:rPr lang="en-US" dirty="0"/>
                        <a:t>($700,000 + $42,000)</a:t>
                      </a:r>
                      <a:endParaRPr lang="en-IN" sz="18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742,000</a:t>
                      </a:r>
                    </a:p>
                  </a:txBody>
                  <a:tcPr/>
                </a:tc>
                <a:extLst>
                  <a:ext uri="{0D108BD9-81ED-4DB2-BD59-A6C34878D82A}">
                    <a16:rowId xmlns:a16="http://schemas.microsoft.com/office/drawing/2014/main" val="4087245701"/>
                  </a:ext>
                </a:extLst>
              </a:tr>
            </a:tbl>
          </a:graphicData>
        </a:graphic>
      </p:graphicFrame>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21</a:t>
            </a:fld>
            <a:endParaRPr lang="en-US"/>
          </a:p>
        </p:txBody>
      </p:sp>
    </p:spTree>
    <p:extLst>
      <p:ext uri="{BB962C8B-B14F-4D97-AF65-F5344CB8AC3E}">
        <p14:creationId xmlns:p14="http://schemas.microsoft.com/office/powerpoint/2010/main" val="820436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899" y="192490"/>
            <a:ext cx="7458997" cy="903231"/>
          </a:xfrm>
        </p:spPr>
        <p:txBody>
          <a:bodyPr>
            <a:normAutofit fontScale="90000"/>
          </a:bodyPr>
          <a:lstStyle/>
          <a:p>
            <a:r>
              <a:rPr lang="en-US" dirty="0"/>
              <a:t>Salaries, Commissions, and Bonuses</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O13.3</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1462548"/>
          </a:xfrm>
        </p:spPr>
        <p:txBody>
          <a:bodyPr/>
          <a:lstStyle/>
          <a:p>
            <a:pPr marL="292608" indent="-292608">
              <a:buFont typeface="Arial" panose="020B0604020202020204" pitchFamily="34" charset="0"/>
              <a:buChar char="•"/>
            </a:pPr>
            <a:r>
              <a:rPr lang="en-US" sz="2000" dirty="0"/>
              <a:t>Accrued expenses arise when employees have provided services but will be paid after the financial statement date.</a:t>
            </a:r>
          </a:p>
          <a:p>
            <a:pPr marL="292608" indent="-292608">
              <a:buFont typeface="Arial" panose="020B0604020202020204" pitchFamily="34" charset="0"/>
              <a:buChar char="•"/>
            </a:pPr>
            <a:r>
              <a:rPr lang="en-US" sz="2000" dirty="0"/>
              <a:t>If the conditions below are met, the employer clearly has a liability (a present obligation to transfer an economic benefit).</a:t>
            </a: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2835588"/>
            <a:ext cx="8458200" cy="420356"/>
          </a:xfrm>
        </p:spPr>
        <p:txBody>
          <a:bodyPr/>
          <a:lstStyle/>
          <a:p>
            <a:pPr algn="ctr"/>
            <a:r>
              <a:rPr lang="en-IN" sz="2000" b="1" dirty="0">
                <a:solidFill>
                  <a:schemeClr val="tx1"/>
                </a:solidFill>
              </a:rPr>
              <a:t>Vacations, Sick Days, and Other Paid Future Absences:</a:t>
            </a:r>
          </a:p>
        </p:txBody>
      </p:sp>
      <p:sp>
        <p:nvSpPr>
          <p:cNvPr id="6" name="Content Placeholder 5">
            <a:extLst>
              <a:ext uri="{FF2B5EF4-FFF2-40B4-BE49-F238E27FC236}">
                <a16:creationId xmlns:a16="http://schemas.microsoft.com/office/drawing/2014/main" id="{2793C28A-605E-4C46-B918-44F8AA2AB57D}"/>
              </a:ext>
            </a:extLst>
          </p:cNvPr>
          <p:cNvSpPr>
            <a:spLocks noGrp="1"/>
          </p:cNvSpPr>
          <p:nvPr>
            <p:ph sz="quarter" idx="16"/>
          </p:nvPr>
        </p:nvSpPr>
        <p:spPr>
          <a:xfrm>
            <a:off x="342900" y="3368129"/>
            <a:ext cx="8458200" cy="3036283"/>
          </a:xfrm>
        </p:spPr>
        <p:txBody>
          <a:bodyPr/>
          <a:lstStyle/>
          <a:p>
            <a:pPr marL="0" lvl="1" indent="0" defTabSz="1111250">
              <a:buNone/>
              <a:defRPr/>
            </a:pPr>
            <a:r>
              <a:rPr lang="en-US" sz="2000" b="1" dirty="0">
                <a:solidFill>
                  <a:schemeClr val="tx1"/>
                </a:solidFill>
              </a:rPr>
              <a:t>Four conditions for accrual of paid future absences:</a:t>
            </a:r>
          </a:p>
          <a:p>
            <a:pPr marL="402336" lvl="1" indent="-402336" defTabSz="1111250">
              <a:buFont typeface="+mj-lt"/>
              <a:buAutoNum type="arabicPeriod"/>
              <a:defRPr/>
            </a:pPr>
            <a:r>
              <a:rPr lang="en-US" sz="2000" dirty="0">
                <a:solidFill>
                  <a:schemeClr val="tx1"/>
                </a:solidFill>
              </a:rPr>
              <a:t>The obligation is attributable to employees’ services already performed.</a:t>
            </a:r>
          </a:p>
          <a:p>
            <a:pPr marL="402336" lvl="1" indent="-402336" defTabSz="1111250">
              <a:buFont typeface="+mj-lt"/>
              <a:buAutoNum type="arabicPeriod"/>
              <a:defRPr/>
            </a:pPr>
            <a:r>
              <a:rPr lang="en-US" sz="2000" dirty="0">
                <a:solidFill>
                  <a:schemeClr val="tx1"/>
                </a:solidFill>
              </a:rPr>
              <a:t>The paid absence can be taken in a later year—the benefit vests (will be compensated even if employment is terminated) or the benefit can be accumulated over time.</a:t>
            </a:r>
          </a:p>
          <a:p>
            <a:pPr marL="402336" lvl="1" indent="-402336" defTabSz="1111250">
              <a:buFont typeface="+mj-lt"/>
              <a:buAutoNum type="arabicPeriod"/>
              <a:defRPr/>
            </a:pPr>
            <a:r>
              <a:rPr lang="en-US" sz="2000" dirty="0">
                <a:solidFill>
                  <a:schemeClr val="tx1"/>
                </a:solidFill>
              </a:rPr>
              <a:t>Payment is probable.</a:t>
            </a:r>
          </a:p>
          <a:p>
            <a:pPr marL="402336" lvl="1" indent="-402336" defTabSz="1111250">
              <a:buFont typeface="+mj-lt"/>
              <a:buAutoNum type="arabicPeriod"/>
              <a:defRPr/>
            </a:pPr>
            <a:r>
              <a:rPr lang="en-US" sz="2000" dirty="0">
                <a:solidFill>
                  <a:schemeClr val="tx1"/>
                </a:solidFill>
              </a:rPr>
              <a:t>The amount can be reasonably estimated.</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22</a:t>
            </a:fld>
            <a:endParaRPr lang="en-US"/>
          </a:p>
        </p:txBody>
      </p:sp>
    </p:spTree>
    <p:extLst>
      <p:ext uri="{BB962C8B-B14F-4D97-AF65-F5344CB8AC3E}">
        <p14:creationId xmlns:p14="http://schemas.microsoft.com/office/powerpoint/2010/main" val="2582250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a:bodyPr>
          <a:lstStyle/>
          <a:p>
            <a:r>
              <a:rPr lang="en-US" dirty="0"/>
              <a:t>Paid Future Absences </a:t>
            </a:r>
            <a:r>
              <a:rPr lang="en-US" sz="1000" b="0" dirty="0"/>
              <a:t>1</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O13.3</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1624781"/>
          </a:xfrm>
        </p:spPr>
        <p:txBody>
          <a:bodyPr/>
          <a:lstStyle/>
          <a:p>
            <a:pPr>
              <a:defRPr/>
            </a:pPr>
            <a:r>
              <a:rPr lang="en-IN" sz="2000" dirty="0"/>
              <a:t>Davidson-Getty Chemicals has 8,000 employees. Each employee earns two weeks of paid vacation per year. Vacation time not taken in the year earned can be carried over to subsequent years. During 2027, 2,500 employees took both weeks’ vacation, but at the end of the year, 5,500 employees had vacation time carryovers as follows:</a:t>
            </a:r>
          </a:p>
        </p:txBody>
      </p:sp>
      <p:graphicFrame>
        <p:nvGraphicFramePr>
          <p:cNvPr id="18" name="Table 18">
            <a:extLst>
              <a:ext uri="{FF2B5EF4-FFF2-40B4-BE49-F238E27FC236}">
                <a16:creationId xmlns:a16="http://schemas.microsoft.com/office/drawing/2014/main" id="{441B0D67-7722-45FE-BA21-660B15EBBE16}"/>
              </a:ext>
            </a:extLst>
          </p:cNvPr>
          <p:cNvGraphicFramePr>
            <a:graphicFrameLocks noGrp="1"/>
          </p:cNvGraphicFramePr>
          <p:nvPr>
            <p:extLst>
              <p:ext uri="{D42A27DB-BD31-4B8C-83A1-F6EECF244321}">
                <p14:modId xmlns:p14="http://schemas.microsoft.com/office/powerpoint/2010/main" val="1425062350"/>
              </p:ext>
            </p:extLst>
          </p:nvPr>
        </p:nvGraphicFramePr>
        <p:xfrm>
          <a:off x="988141" y="3126030"/>
          <a:ext cx="7154197" cy="2039720"/>
        </p:xfrm>
        <a:graphic>
          <a:graphicData uri="http://schemas.openxmlformats.org/drawingml/2006/table">
            <a:tbl>
              <a:tblPr firstRow="1" bandRow="1">
                <a:tableStyleId>{5C22544A-7EE6-4342-B048-85BDC9FD1C3A}</a:tableStyleId>
              </a:tblPr>
              <a:tblGrid>
                <a:gridCol w="1793506">
                  <a:extLst>
                    <a:ext uri="{9D8B030D-6E8A-4147-A177-3AD203B41FA5}">
                      <a16:colId xmlns:a16="http://schemas.microsoft.com/office/drawing/2014/main" val="2427754980"/>
                    </a:ext>
                  </a:extLst>
                </a:gridCol>
                <a:gridCol w="3304210">
                  <a:extLst>
                    <a:ext uri="{9D8B030D-6E8A-4147-A177-3AD203B41FA5}">
                      <a16:colId xmlns:a16="http://schemas.microsoft.com/office/drawing/2014/main" val="2951159036"/>
                    </a:ext>
                  </a:extLst>
                </a:gridCol>
                <a:gridCol w="2056481">
                  <a:extLst>
                    <a:ext uri="{9D8B030D-6E8A-4147-A177-3AD203B41FA5}">
                      <a16:colId xmlns:a16="http://schemas.microsoft.com/office/drawing/2014/main" val="2991101457"/>
                    </a:ext>
                  </a:extLst>
                </a:gridCol>
              </a:tblGrid>
              <a:tr h="6219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dirty="0">
                          <a:latin typeface="+mn-lt"/>
                        </a:rPr>
                        <a:t>Employees</a:t>
                      </a:r>
                      <a:endParaRPr lang="en-US" sz="1800" b="1" dirty="0">
                        <a:latin typeface="+mn-lt"/>
                      </a:endParaRPr>
                    </a:p>
                  </a:txBody>
                  <a:tcPr marT="39380" marB="39380" anchor="b"/>
                </a:tc>
                <a:tc>
                  <a:txBody>
                    <a:bodyPr/>
                    <a:lstStyle/>
                    <a:p>
                      <a:pPr algn="ctr">
                        <a:defRPr/>
                      </a:pPr>
                      <a:r>
                        <a:rPr lang="en-IN" sz="1800" b="1" dirty="0">
                          <a:latin typeface="+mn-lt"/>
                        </a:rPr>
                        <a:t>Vacation Weeks </a:t>
                      </a:r>
                    </a:p>
                    <a:p>
                      <a:pPr algn="ctr">
                        <a:defRPr/>
                      </a:pPr>
                      <a:r>
                        <a:rPr lang="en-IN" sz="1800" b="1" dirty="0">
                          <a:latin typeface="+mn-lt"/>
                        </a:rPr>
                        <a:t>Earned But Not Taken</a:t>
                      </a:r>
                      <a:endParaRPr lang="en-US" sz="1800" b="1" dirty="0">
                        <a:latin typeface="+mn-lt"/>
                      </a:endParaRPr>
                    </a:p>
                  </a:txBody>
                  <a:tcPr marT="39380" marB="39380" anchor="b"/>
                </a:tc>
                <a:tc>
                  <a:txBody>
                    <a:bodyPr/>
                    <a:lstStyle/>
                    <a:p>
                      <a:pPr algn="ctr"/>
                      <a:r>
                        <a:rPr lang="en-US" sz="1800" dirty="0"/>
                        <a:t>Total carryover weeks</a:t>
                      </a:r>
                    </a:p>
                  </a:txBody>
                  <a:tcPr marT="39380" marB="39380" anchor="b"/>
                </a:tc>
                <a:extLst>
                  <a:ext uri="{0D108BD9-81ED-4DB2-BD59-A6C34878D82A}">
                    <a16:rowId xmlns:a16="http://schemas.microsoft.com/office/drawing/2014/main" val="3316091891"/>
                  </a:ext>
                </a:extLst>
              </a:tr>
              <a:tr h="3503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2,500</a:t>
                      </a:r>
                    </a:p>
                  </a:txBody>
                  <a:tcPr marT="39380" marB="39380"/>
                </a:tc>
                <a:tc>
                  <a:txBody>
                    <a:bodyPr/>
                    <a:lstStyle/>
                    <a:p>
                      <a:pPr algn="ctr"/>
                      <a:r>
                        <a:rPr lang="en-US" sz="1800" dirty="0"/>
                        <a:t>0</a:t>
                      </a:r>
                    </a:p>
                  </a:txBody>
                  <a:tcPr marT="39380" marB="39380"/>
                </a:tc>
                <a:tc>
                  <a:txBody>
                    <a:bodyPr/>
                    <a:lstStyle/>
                    <a:p>
                      <a:pPr marL="457200" indent="0" algn="ctr"/>
                      <a:r>
                        <a:rPr lang="en-US" sz="1800" dirty="0"/>
                        <a:t>0</a:t>
                      </a:r>
                    </a:p>
                  </a:txBody>
                  <a:tcPr marT="39380" marB="39380"/>
                </a:tc>
                <a:extLst>
                  <a:ext uri="{0D108BD9-81ED-4DB2-BD59-A6C34878D82A}">
                    <a16:rowId xmlns:a16="http://schemas.microsoft.com/office/drawing/2014/main" val="881955560"/>
                  </a:ext>
                </a:extLst>
              </a:tr>
              <a:tr h="3503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2,000</a:t>
                      </a:r>
                    </a:p>
                  </a:txBody>
                  <a:tcPr marT="39380" marB="39380"/>
                </a:tc>
                <a:tc>
                  <a:txBody>
                    <a:bodyPr/>
                    <a:lstStyle/>
                    <a:p>
                      <a:pPr algn="ctr"/>
                      <a:r>
                        <a:rPr lang="en-US" sz="1800" dirty="0"/>
                        <a:t>1</a:t>
                      </a:r>
                    </a:p>
                  </a:txBody>
                  <a:tcPr marT="39380" marB="39380"/>
                </a:tc>
                <a:tc>
                  <a:txBody>
                    <a:bodyPr/>
                    <a:lstStyle/>
                    <a:p>
                      <a:pPr algn="ctr"/>
                      <a:r>
                        <a:rPr lang="en-US" sz="1800" dirty="0"/>
                        <a:t>2,000</a:t>
                      </a:r>
                    </a:p>
                  </a:txBody>
                  <a:tcPr marT="39380" marB="39380"/>
                </a:tc>
                <a:extLst>
                  <a:ext uri="{0D108BD9-81ED-4DB2-BD59-A6C34878D82A}">
                    <a16:rowId xmlns:a16="http://schemas.microsoft.com/office/drawing/2014/main" val="722205003"/>
                  </a:ext>
                </a:extLst>
              </a:tr>
              <a:tr h="3503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u="sng" dirty="0">
                          <a:solidFill>
                            <a:schemeClr val="tx1"/>
                          </a:solidFill>
                        </a:rPr>
                        <a:t>3,500</a:t>
                      </a:r>
                    </a:p>
                  </a:txBody>
                  <a:tcPr marT="39380" marB="39380"/>
                </a:tc>
                <a:tc>
                  <a:txBody>
                    <a:bodyPr/>
                    <a:lstStyle/>
                    <a:p>
                      <a:pPr algn="ctr"/>
                      <a:r>
                        <a:rPr lang="en-US" sz="1800" dirty="0"/>
                        <a:t>2</a:t>
                      </a:r>
                    </a:p>
                  </a:txBody>
                  <a:tcPr marT="39380" marB="39380"/>
                </a:tc>
                <a:tc>
                  <a:txBody>
                    <a:bodyPr/>
                    <a:lstStyle/>
                    <a:p>
                      <a:pPr algn="ctr"/>
                      <a:r>
                        <a:rPr lang="en-US" sz="1800" u="sng" dirty="0"/>
                        <a:t>7,000</a:t>
                      </a:r>
                    </a:p>
                  </a:txBody>
                  <a:tcPr marT="39380" marB="39380"/>
                </a:tc>
                <a:extLst>
                  <a:ext uri="{0D108BD9-81ED-4DB2-BD59-A6C34878D82A}">
                    <a16:rowId xmlns:a16="http://schemas.microsoft.com/office/drawing/2014/main" val="320679748"/>
                  </a:ext>
                </a:extLst>
              </a:tr>
              <a:tr h="3503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u="dbl" baseline="0" dirty="0">
                          <a:latin typeface="+mn-lt"/>
                        </a:rPr>
                        <a:t>8,000</a:t>
                      </a:r>
                      <a:endParaRPr lang="en-US" sz="1800" u="dbl" baseline="0" dirty="0">
                        <a:latin typeface="+mn-lt"/>
                      </a:endParaRPr>
                    </a:p>
                  </a:txBody>
                  <a:tcPr marT="39380" marB="39380"/>
                </a:tc>
                <a:tc>
                  <a:txBody>
                    <a:bodyPr/>
                    <a:lstStyle/>
                    <a:p>
                      <a:pPr algn="ctr"/>
                      <a:endParaRPr lang="en-US" sz="1800"/>
                    </a:p>
                  </a:txBody>
                  <a:tcPr marT="39380" marB="39380"/>
                </a:tc>
                <a:tc>
                  <a:txBody>
                    <a:bodyPr/>
                    <a:lstStyle/>
                    <a:p>
                      <a:pPr algn="ctr"/>
                      <a:r>
                        <a:rPr lang="en-US" sz="1800" b="1" u="dbl" baseline="0" dirty="0"/>
                        <a:t>9,000</a:t>
                      </a:r>
                    </a:p>
                  </a:txBody>
                  <a:tcPr marT="39380" marB="39380"/>
                </a:tc>
                <a:extLst>
                  <a:ext uri="{0D108BD9-81ED-4DB2-BD59-A6C34878D82A}">
                    <a16:rowId xmlns:a16="http://schemas.microsoft.com/office/drawing/2014/main" val="3362644154"/>
                  </a:ext>
                </a:extLst>
              </a:tr>
            </a:tbl>
          </a:graphicData>
        </a:graphic>
      </p:graphicFrame>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5392582"/>
            <a:ext cx="8458200" cy="1058230"/>
          </a:xfrm>
        </p:spPr>
        <p:txBody>
          <a:bodyPr/>
          <a:lstStyle/>
          <a:p>
            <a:pPr>
              <a:defRPr/>
            </a:pPr>
            <a:r>
              <a:rPr lang="en-US" sz="2000" dirty="0"/>
              <a:t>During 2027, compensation averaged $600 a week per employee. In 2028, when vacation time carried over from 2027 is taken, the actual amount paid to employees is $5,700,000.</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23</a:t>
            </a:fld>
            <a:endParaRPr lang="en-US"/>
          </a:p>
        </p:txBody>
      </p:sp>
    </p:spTree>
    <p:extLst>
      <p:ext uri="{BB962C8B-B14F-4D97-AF65-F5344CB8AC3E}">
        <p14:creationId xmlns:p14="http://schemas.microsoft.com/office/powerpoint/2010/main" val="231927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a:bodyPr>
          <a:lstStyle/>
          <a:p>
            <a:r>
              <a:rPr lang="en-US" dirty="0"/>
              <a:t>Paid Future Absences </a:t>
            </a:r>
            <a:r>
              <a:rPr lang="en-US" sz="1000" b="0" dirty="0"/>
              <a:t>2</a:t>
            </a:r>
            <a:endParaRPr lang="en-US"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O13.1</a:t>
            </a:r>
          </a:p>
        </p:txBody>
      </p:sp>
      <p:graphicFrame>
        <p:nvGraphicFramePr>
          <p:cNvPr id="18" name="Table 18">
            <a:extLst>
              <a:ext uri="{FF2B5EF4-FFF2-40B4-BE49-F238E27FC236}">
                <a16:creationId xmlns:a16="http://schemas.microsoft.com/office/drawing/2014/main" id="{F3B8E7EC-5C0E-410B-9083-F6EE8D3352E1}"/>
              </a:ext>
            </a:extLst>
          </p:cNvPr>
          <p:cNvGraphicFramePr>
            <a:graphicFrameLocks noGrp="1"/>
          </p:cNvGraphicFramePr>
          <p:nvPr>
            <p:extLst>
              <p:ext uri="{D42A27DB-BD31-4B8C-83A1-F6EECF244321}">
                <p14:modId xmlns:p14="http://schemas.microsoft.com/office/powerpoint/2010/main" val="1599518515"/>
              </p:ext>
            </p:extLst>
          </p:nvPr>
        </p:nvGraphicFramePr>
        <p:xfrm>
          <a:off x="650157" y="1367750"/>
          <a:ext cx="7810499" cy="1516965"/>
        </p:xfrm>
        <a:graphic>
          <a:graphicData uri="http://schemas.openxmlformats.org/drawingml/2006/table">
            <a:tbl>
              <a:tblPr firstRow="1" bandRow="1">
                <a:tableStyleId>{5C22544A-7EE6-4342-B048-85BDC9FD1C3A}</a:tableStyleId>
              </a:tblPr>
              <a:tblGrid>
                <a:gridCol w="5097500">
                  <a:extLst>
                    <a:ext uri="{9D8B030D-6E8A-4147-A177-3AD203B41FA5}">
                      <a16:colId xmlns:a16="http://schemas.microsoft.com/office/drawing/2014/main" val="1982118046"/>
                    </a:ext>
                  </a:extLst>
                </a:gridCol>
                <a:gridCol w="1243077">
                  <a:extLst>
                    <a:ext uri="{9D8B030D-6E8A-4147-A177-3AD203B41FA5}">
                      <a16:colId xmlns:a16="http://schemas.microsoft.com/office/drawing/2014/main" val="3597999332"/>
                    </a:ext>
                  </a:extLst>
                </a:gridCol>
                <a:gridCol w="1469922">
                  <a:extLst>
                    <a:ext uri="{9D8B030D-6E8A-4147-A177-3AD203B41FA5}">
                      <a16:colId xmlns:a16="http://schemas.microsoft.com/office/drawing/2014/main" val="332319945"/>
                    </a:ext>
                  </a:extLst>
                </a:gridCol>
              </a:tblGrid>
              <a:tr h="3200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mn-lt"/>
                        </a:rPr>
                        <a:t>Journal Entry</a:t>
                      </a:r>
                      <a:endParaRPr lang="en-IN" sz="1600" b="1" baseline="30000" dirty="0">
                        <a:latin typeface="+mn-lt"/>
                      </a:endParaRPr>
                    </a:p>
                  </a:txBody>
                  <a:tcPr marT="34602" marB="3460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mn-lt"/>
                        </a:rPr>
                        <a:t>Debit</a:t>
                      </a:r>
                      <a:endParaRPr lang="en-IN" sz="1600" b="1" baseline="30000" dirty="0">
                        <a:latin typeface="+mn-lt"/>
                      </a:endParaRPr>
                    </a:p>
                  </a:txBody>
                  <a:tcPr marT="34602" marB="3460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mn-lt"/>
                        </a:rPr>
                        <a:t>Credit</a:t>
                      </a:r>
                      <a:endParaRPr lang="en-IN" sz="1600" b="1" baseline="30000" dirty="0">
                        <a:latin typeface="+mn-lt"/>
                      </a:endParaRPr>
                    </a:p>
                  </a:txBody>
                  <a:tcPr marT="34602" marB="34602"/>
                </a:tc>
                <a:extLst>
                  <a:ext uri="{0D108BD9-81ED-4DB2-BD59-A6C34878D82A}">
                    <a16:rowId xmlns:a16="http://schemas.microsoft.com/office/drawing/2014/main" val="1918178891"/>
                  </a:ext>
                </a:extLst>
              </a:tr>
              <a:tr h="320027">
                <a:tc>
                  <a:txBody>
                    <a:bodyPr/>
                    <a:lstStyle/>
                    <a:p>
                      <a:r>
                        <a:rPr lang="en-US" sz="1600" b="1" dirty="0">
                          <a:latin typeface="+mn-lt"/>
                        </a:rPr>
                        <a:t>When vacations were taken in 2027</a:t>
                      </a:r>
                      <a:endParaRPr lang="en-IN" sz="1600" b="1" baseline="30000" dirty="0">
                        <a:latin typeface="+mn-lt"/>
                      </a:endParaRPr>
                    </a:p>
                  </a:txBody>
                  <a:tcPr marT="34602" marB="34602"/>
                </a:tc>
                <a:tc>
                  <a:txBody>
                    <a:bodyPr/>
                    <a:lstStyle/>
                    <a:p>
                      <a:pPr algn="r"/>
                      <a:endParaRPr lang="en-US" sz="1600" dirty="0"/>
                    </a:p>
                  </a:txBody>
                  <a:tcPr marT="34602" marB="34602"/>
                </a:tc>
                <a:tc>
                  <a:txBody>
                    <a:bodyPr/>
                    <a:lstStyle/>
                    <a:p>
                      <a:pPr algn="r"/>
                      <a:endParaRPr lang="en-US" sz="1600"/>
                    </a:p>
                  </a:txBody>
                  <a:tcPr marT="34602" marB="34602"/>
                </a:tc>
                <a:extLst>
                  <a:ext uri="{0D108BD9-81ED-4DB2-BD59-A6C34878D82A}">
                    <a16:rowId xmlns:a16="http://schemas.microsoft.com/office/drawing/2014/main" val="1877838212"/>
                  </a:ext>
                </a:extLst>
              </a:tr>
              <a:tr h="3200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mn-lt"/>
                        </a:rPr>
                        <a:t>Salaries expense </a:t>
                      </a:r>
                      <a:r>
                        <a:rPr lang="pl-PL" sz="1600" dirty="0"/>
                        <a:t>(2,500 × 2 </a:t>
                      </a:r>
                      <a:r>
                        <a:rPr lang="en-US" sz="1600" dirty="0"/>
                        <a:t>weeks</a:t>
                      </a:r>
                      <a:r>
                        <a:rPr lang="pl-PL" sz="1600" dirty="0"/>
                        <a:t> × $600) </a:t>
                      </a:r>
                      <a:r>
                        <a:rPr lang="en-US" sz="1600" dirty="0"/>
                        <a:t>+ </a:t>
                      </a:r>
                      <a:r>
                        <a:rPr lang="pl-PL" sz="1600" dirty="0"/>
                        <a:t>(2,000 × 1 </a:t>
                      </a:r>
                      <a:r>
                        <a:rPr lang="en-US" sz="1600" dirty="0"/>
                        <a:t>week </a:t>
                      </a:r>
                      <a:r>
                        <a:rPr lang="pl-PL" sz="1600" dirty="0"/>
                        <a:t>× $600)</a:t>
                      </a:r>
                      <a:endParaRPr lang="en-IN" sz="1600" dirty="0"/>
                    </a:p>
                  </a:txBody>
                  <a:tcPr marT="34602" marB="3460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mn-lt"/>
                        </a:rPr>
                        <a:t>4,200,000</a:t>
                      </a:r>
                    </a:p>
                  </a:txBody>
                  <a:tcPr marT="34602" marB="34602" anchor="b"/>
                </a:tc>
                <a:tc>
                  <a:txBody>
                    <a:bodyPr/>
                    <a:lstStyle/>
                    <a:p>
                      <a:pPr algn="r"/>
                      <a:endParaRPr lang="en-US" sz="1600" dirty="0"/>
                    </a:p>
                  </a:txBody>
                  <a:tcPr marT="34602" marB="34602"/>
                </a:tc>
                <a:extLst>
                  <a:ext uri="{0D108BD9-81ED-4DB2-BD59-A6C34878D82A}">
                    <a16:rowId xmlns:a16="http://schemas.microsoft.com/office/drawing/2014/main" val="3728563771"/>
                  </a:ext>
                </a:extLst>
              </a:tr>
              <a:tr h="320027">
                <a:tc>
                  <a:txBody>
                    <a:bodyPr/>
                    <a:lstStyle/>
                    <a:p>
                      <a:pPr marL="309563"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mn-lt"/>
                        </a:rPr>
                        <a:t>Cash (or salaries payable)</a:t>
                      </a:r>
                    </a:p>
                  </a:txBody>
                  <a:tcPr marT="34602" marB="3460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600" dirty="0">
                        <a:latin typeface="+mn-lt"/>
                      </a:endParaRPr>
                    </a:p>
                  </a:txBody>
                  <a:tcPr marT="34602" marB="3460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mn-lt"/>
                        </a:rPr>
                        <a:t>4,200,000</a:t>
                      </a:r>
                    </a:p>
                  </a:txBody>
                  <a:tcPr marT="34602" marB="34602"/>
                </a:tc>
                <a:extLst>
                  <a:ext uri="{0D108BD9-81ED-4DB2-BD59-A6C34878D82A}">
                    <a16:rowId xmlns:a16="http://schemas.microsoft.com/office/drawing/2014/main" val="4087245701"/>
                  </a:ext>
                </a:extLst>
              </a:tr>
            </a:tbl>
          </a:graphicData>
        </a:graphic>
      </p:graphicFrame>
      <p:graphicFrame>
        <p:nvGraphicFramePr>
          <p:cNvPr id="19" name="Table 18">
            <a:extLst>
              <a:ext uri="{FF2B5EF4-FFF2-40B4-BE49-F238E27FC236}">
                <a16:creationId xmlns:a16="http://schemas.microsoft.com/office/drawing/2014/main" id="{CC684D91-DFB1-4D33-B580-C4951B71F3CD}"/>
              </a:ext>
            </a:extLst>
          </p:cNvPr>
          <p:cNvGraphicFramePr>
            <a:graphicFrameLocks noGrp="1"/>
          </p:cNvGraphicFramePr>
          <p:nvPr>
            <p:extLst>
              <p:ext uri="{D42A27DB-BD31-4B8C-83A1-F6EECF244321}">
                <p14:modId xmlns:p14="http://schemas.microsoft.com/office/powerpoint/2010/main" val="2344328972"/>
              </p:ext>
            </p:extLst>
          </p:nvPr>
        </p:nvGraphicFramePr>
        <p:xfrm>
          <a:off x="666750" y="3119507"/>
          <a:ext cx="7810499" cy="1168832"/>
        </p:xfrm>
        <a:graphic>
          <a:graphicData uri="http://schemas.openxmlformats.org/drawingml/2006/table">
            <a:tbl>
              <a:tblPr firstRow="1" bandRow="1">
                <a:tableStyleId>{5C22544A-7EE6-4342-B048-85BDC9FD1C3A}</a:tableStyleId>
              </a:tblPr>
              <a:tblGrid>
                <a:gridCol w="4821494">
                  <a:extLst>
                    <a:ext uri="{9D8B030D-6E8A-4147-A177-3AD203B41FA5}">
                      <a16:colId xmlns:a16="http://schemas.microsoft.com/office/drawing/2014/main" val="1982118046"/>
                    </a:ext>
                  </a:extLst>
                </a:gridCol>
                <a:gridCol w="1519083">
                  <a:extLst>
                    <a:ext uri="{9D8B030D-6E8A-4147-A177-3AD203B41FA5}">
                      <a16:colId xmlns:a16="http://schemas.microsoft.com/office/drawing/2014/main" val="3597999332"/>
                    </a:ext>
                  </a:extLst>
                </a:gridCol>
                <a:gridCol w="1469922">
                  <a:extLst>
                    <a:ext uri="{9D8B030D-6E8A-4147-A177-3AD203B41FA5}">
                      <a16:colId xmlns:a16="http://schemas.microsoft.com/office/drawing/2014/main" val="332319945"/>
                    </a:ext>
                  </a:extLst>
                </a:gridCol>
              </a:tblGrid>
              <a:tr h="2897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mn-lt"/>
                        </a:rPr>
                        <a:t>December 31, 2027 (adjusting entry) </a:t>
                      </a:r>
                    </a:p>
                  </a:txBody>
                  <a:tcPr marT="24184" marB="2418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mn-lt"/>
                        </a:rPr>
                        <a:t>Debit</a:t>
                      </a:r>
                      <a:endParaRPr lang="en-IN" sz="1600" b="1" baseline="30000" dirty="0">
                        <a:latin typeface="+mn-lt"/>
                      </a:endParaRPr>
                    </a:p>
                  </a:txBody>
                  <a:tcPr marT="24184" marB="2418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mn-lt"/>
                        </a:rPr>
                        <a:t>Credit</a:t>
                      </a:r>
                      <a:endParaRPr lang="en-IN" sz="1600" b="1" baseline="30000" dirty="0">
                        <a:latin typeface="+mn-lt"/>
                      </a:endParaRPr>
                    </a:p>
                  </a:txBody>
                  <a:tcPr marT="24184" marB="24184"/>
                </a:tc>
                <a:extLst>
                  <a:ext uri="{0D108BD9-81ED-4DB2-BD59-A6C34878D82A}">
                    <a16:rowId xmlns:a16="http://schemas.microsoft.com/office/drawing/2014/main" val="1918178891"/>
                  </a:ext>
                </a:extLst>
              </a:tr>
              <a:tr h="289794">
                <a:tc>
                  <a:txBody>
                    <a:bodyPr/>
                    <a:lstStyle/>
                    <a:p>
                      <a:r>
                        <a:rPr lang="en-US" sz="1600" b="1" dirty="0">
                          <a:latin typeface="+mn-lt"/>
                        </a:rPr>
                        <a:t>When vacations were taken in 2027</a:t>
                      </a:r>
                      <a:endParaRPr lang="en-IN" sz="1600" b="1" baseline="30000" dirty="0">
                        <a:latin typeface="+mn-lt"/>
                      </a:endParaRPr>
                    </a:p>
                  </a:txBody>
                  <a:tcPr marT="24184" marB="24184"/>
                </a:tc>
                <a:tc>
                  <a:txBody>
                    <a:bodyPr/>
                    <a:lstStyle/>
                    <a:p>
                      <a:pPr algn="r"/>
                      <a:endParaRPr lang="en-US" sz="1600" dirty="0"/>
                    </a:p>
                  </a:txBody>
                  <a:tcPr marT="24184" marB="24184"/>
                </a:tc>
                <a:tc>
                  <a:txBody>
                    <a:bodyPr/>
                    <a:lstStyle/>
                    <a:p>
                      <a:pPr algn="r"/>
                      <a:endParaRPr lang="en-US" sz="1600"/>
                    </a:p>
                  </a:txBody>
                  <a:tcPr marT="24184" marB="24184"/>
                </a:tc>
                <a:extLst>
                  <a:ext uri="{0D108BD9-81ED-4DB2-BD59-A6C34878D82A}">
                    <a16:rowId xmlns:a16="http://schemas.microsoft.com/office/drawing/2014/main" val="1877838212"/>
                  </a:ext>
                </a:extLst>
              </a:tr>
              <a:tr h="289794">
                <a:tc>
                  <a:txBody>
                    <a:bodyPr/>
                    <a:lstStyle/>
                    <a:p>
                      <a:r>
                        <a:rPr lang="en-IN" sz="1600" dirty="0">
                          <a:latin typeface="+mn-lt"/>
                        </a:rPr>
                        <a:t>Salaries expense </a:t>
                      </a:r>
                      <a:r>
                        <a:rPr lang="en-US" sz="1600" dirty="0"/>
                        <a:t>(</a:t>
                      </a:r>
                      <a:r>
                        <a:rPr lang="en-US" sz="1600" b="1" dirty="0"/>
                        <a:t>9,000</a:t>
                      </a:r>
                      <a:r>
                        <a:rPr lang="en-US" sz="1600" dirty="0"/>
                        <a:t> carryover weeks × $600) </a:t>
                      </a:r>
                      <a:endParaRPr lang="en-IN" sz="1600" dirty="0">
                        <a:latin typeface="+mn-lt"/>
                      </a:endParaRPr>
                    </a:p>
                  </a:txBody>
                  <a:tcPr marT="24184" marB="24184"/>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mn-lt"/>
                        </a:rPr>
                        <a:t>5,400,000</a:t>
                      </a:r>
                    </a:p>
                  </a:txBody>
                  <a:tcPr marT="24184" marB="24184"/>
                </a:tc>
                <a:tc>
                  <a:txBody>
                    <a:bodyPr/>
                    <a:lstStyle/>
                    <a:p>
                      <a:pPr algn="r"/>
                      <a:endParaRPr lang="en-US" sz="1600" dirty="0"/>
                    </a:p>
                  </a:txBody>
                  <a:tcPr marT="24184" marB="24184"/>
                </a:tc>
                <a:extLst>
                  <a:ext uri="{0D108BD9-81ED-4DB2-BD59-A6C34878D82A}">
                    <a16:rowId xmlns:a16="http://schemas.microsoft.com/office/drawing/2014/main" val="3728563771"/>
                  </a:ext>
                </a:extLst>
              </a:tr>
              <a:tr h="289794">
                <a:tc>
                  <a:txBody>
                    <a:bodyPr/>
                    <a:lstStyle/>
                    <a:p>
                      <a:pPr marL="309563"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mn-lt"/>
                        </a:rPr>
                        <a:t>Liability—compensated future absences</a:t>
                      </a:r>
                    </a:p>
                  </a:txBody>
                  <a:tcPr marT="24184" marB="24184"/>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600" dirty="0">
                        <a:latin typeface="+mn-lt"/>
                      </a:endParaRPr>
                    </a:p>
                  </a:txBody>
                  <a:tcPr marT="24184" marB="24184"/>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mn-lt"/>
                        </a:rPr>
                        <a:t>5,400,000</a:t>
                      </a:r>
                    </a:p>
                  </a:txBody>
                  <a:tcPr marT="24184" marB="24184"/>
                </a:tc>
                <a:extLst>
                  <a:ext uri="{0D108BD9-81ED-4DB2-BD59-A6C34878D82A}">
                    <a16:rowId xmlns:a16="http://schemas.microsoft.com/office/drawing/2014/main" val="4087245701"/>
                  </a:ext>
                </a:extLst>
              </a:tr>
            </a:tbl>
          </a:graphicData>
        </a:graphic>
      </p:graphicFrame>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4523131"/>
            <a:ext cx="4848532" cy="378183"/>
          </a:xfrm>
        </p:spPr>
        <p:txBody>
          <a:bodyPr/>
          <a:lstStyle/>
          <a:p>
            <a:r>
              <a:rPr lang="en-US" sz="1800" dirty="0"/>
              <a:t>Assume in 2028 actual amount paid is $5.7M</a:t>
            </a:r>
            <a:endParaRPr lang="en-IN" sz="1800" dirty="0"/>
          </a:p>
        </p:txBody>
      </p:sp>
      <p:graphicFrame>
        <p:nvGraphicFramePr>
          <p:cNvPr id="20" name="Table 19">
            <a:extLst>
              <a:ext uri="{FF2B5EF4-FFF2-40B4-BE49-F238E27FC236}">
                <a16:creationId xmlns:a16="http://schemas.microsoft.com/office/drawing/2014/main" id="{2D7E4A5A-2453-46B1-9BE2-86C91F6B3975}"/>
              </a:ext>
            </a:extLst>
          </p:cNvPr>
          <p:cNvGraphicFramePr>
            <a:graphicFrameLocks noGrp="1"/>
          </p:cNvGraphicFramePr>
          <p:nvPr>
            <p:extLst>
              <p:ext uri="{D42A27DB-BD31-4B8C-83A1-F6EECF244321}">
                <p14:modId xmlns:p14="http://schemas.microsoft.com/office/powerpoint/2010/main" val="3786749552"/>
              </p:ext>
            </p:extLst>
          </p:nvPr>
        </p:nvGraphicFramePr>
        <p:xfrm>
          <a:off x="650157" y="4994594"/>
          <a:ext cx="7810499" cy="1168832"/>
        </p:xfrm>
        <a:graphic>
          <a:graphicData uri="http://schemas.openxmlformats.org/drawingml/2006/table">
            <a:tbl>
              <a:tblPr firstRow="1" bandRow="1">
                <a:tableStyleId>{5C22544A-7EE6-4342-B048-85BDC9FD1C3A}</a:tableStyleId>
              </a:tblPr>
              <a:tblGrid>
                <a:gridCol w="4821494">
                  <a:extLst>
                    <a:ext uri="{9D8B030D-6E8A-4147-A177-3AD203B41FA5}">
                      <a16:colId xmlns:a16="http://schemas.microsoft.com/office/drawing/2014/main" val="1982118046"/>
                    </a:ext>
                  </a:extLst>
                </a:gridCol>
                <a:gridCol w="1519083">
                  <a:extLst>
                    <a:ext uri="{9D8B030D-6E8A-4147-A177-3AD203B41FA5}">
                      <a16:colId xmlns:a16="http://schemas.microsoft.com/office/drawing/2014/main" val="3597999332"/>
                    </a:ext>
                  </a:extLst>
                </a:gridCol>
                <a:gridCol w="1469922">
                  <a:extLst>
                    <a:ext uri="{9D8B030D-6E8A-4147-A177-3AD203B41FA5}">
                      <a16:colId xmlns:a16="http://schemas.microsoft.com/office/drawing/2014/main" val="332319945"/>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dirty="0">
                          <a:latin typeface="+mn-lt"/>
                        </a:rPr>
                        <a:t>When year 2027 vacations are taken in 2028</a:t>
                      </a:r>
                    </a:p>
                  </a:txBody>
                  <a:tcPr marT="24184" marB="2418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mn-lt"/>
                        </a:rPr>
                        <a:t>Debit</a:t>
                      </a:r>
                      <a:endParaRPr lang="en-IN" sz="1600" b="1" baseline="30000" dirty="0">
                        <a:latin typeface="+mn-lt"/>
                      </a:endParaRPr>
                    </a:p>
                  </a:txBody>
                  <a:tcPr marT="24184" marB="2418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mn-lt"/>
                        </a:rPr>
                        <a:t>Credit</a:t>
                      </a:r>
                      <a:endParaRPr lang="en-IN" sz="1600" b="1" baseline="30000" dirty="0">
                        <a:latin typeface="+mn-lt"/>
                      </a:endParaRPr>
                    </a:p>
                  </a:txBody>
                  <a:tcPr marT="24184" marB="24184"/>
                </a:tc>
                <a:extLst>
                  <a:ext uri="{0D108BD9-81ED-4DB2-BD59-A6C34878D82A}">
                    <a16:rowId xmlns:a16="http://schemas.microsoft.com/office/drawing/2014/main" val="1918178891"/>
                  </a:ext>
                </a:extLst>
              </a:tr>
              <a:tr h="289794">
                <a:tc>
                  <a:txBody>
                    <a:bodyPr/>
                    <a:lstStyle/>
                    <a:p>
                      <a:r>
                        <a:rPr lang="en-US" sz="1600" b="0" dirty="0">
                          <a:latin typeface="+mn-lt"/>
                        </a:rPr>
                        <a:t>Liability—compensated future absences</a:t>
                      </a:r>
                    </a:p>
                  </a:txBody>
                  <a:tcPr marT="24184" marB="24184"/>
                </a:tc>
                <a:tc>
                  <a:txBody>
                    <a:bodyPr/>
                    <a:lstStyle/>
                    <a:p>
                      <a:pPr algn="r"/>
                      <a:r>
                        <a:rPr lang="en-US" sz="1600" dirty="0"/>
                        <a:t>5,400,000</a:t>
                      </a:r>
                    </a:p>
                  </a:txBody>
                  <a:tcPr marT="24184" marB="24184"/>
                </a:tc>
                <a:tc>
                  <a:txBody>
                    <a:bodyPr/>
                    <a:lstStyle/>
                    <a:p>
                      <a:pPr algn="r"/>
                      <a:endParaRPr lang="en-US" sz="1600"/>
                    </a:p>
                  </a:txBody>
                  <a:tcPr marT="24184" marB="24184"/>
                </a:tc>
                <a:extLst>
                  <a:ext uri="{0D108BD9-81ED-4DB2-BD59-A6C34878D82A}">
                    <a16:rowId xmlns:a16="http://schemas.microsoft.com/office/drawing/2014/main" val="1877838212"/>
                  </a:ext>
                </a:extLst>
              </a:tr>
              <a:tr h="289794">
                <a:tc>
                  <a:txBody>
                    <a:bodyPr/>
                    <a:lstStyle/>
                    <a:p>
                      <a:r>
                        <a:rPr lang="en-IN" sz="1600" dirty="0">
                          <a:latin typeface="+mn-lt"/>
                        </a:rPr>
                        <a:t>Salaries expense</a:t>
                      </a:r>
                    </a:p>
                  </a:txBody>
                  <a:tcPr marT="24184" marB="24184"/>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mn-lt"/>
                        </a:rPr>
                        <a:t>300,000</a:t>
                      </a:r>
                    </a:p>
                  </a:txBody>
                  <a:tcPr marT="24184" marB="24184"/>
                </a:tc>
                <a:tc>
                  <a:txBody>
                    <a:bodyPr/>
                    <a:lstStyle/>
                    <a:p>
                      <a:pPr algn="r"/>
                      <a:endParaRPr lang="en-US" sz="1600" dirty="0"/>
                    </a:p>
                  </a:txBody>
                  <a:tcPr marT="24184" marB="24184"/>
                </a:tc>
                <a:extLst>
                  <a:ext uri="{0D108BD9-81ED-4DB2-BD59-A6C34878D82A}">
                    <a16:rowId xmlns:a16="http://schemas.microsoft.com/office/drawing/2014/main" val="3728563771"/>
                  </a:ext>
                </a:extLst>
              </a:tr>
              <a:tr h="289794">
                <a:tc>
                  <a:txBody>
                    <a:bodyPr/>
                    <a:lstStyle/>
                    <a:p>
                      <a:pPr marL="309563"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mn-lt"/>
                        </a:rPr>
                        <a:t>Cash (or salaries payable)</a:t>
                      </a:r>
                    </a:p>
                  </a:txBody>
                  <a:tcPr marT="24184" marB="24184"/>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600" dirty="0">
                        <a:latin typeface="+mn-lt"/>
                      </a:endParaRPr>
                    </a:p>
                  </a:txBody>
                  <a:tcPr marT="24184" marB="24184"/>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mn-lt"/>
                        </a:rPr>
                        <a:t>5,700,000</a:t>
                      </a:r>
                    </a:p>
                  </a:txBody>
                  <a:tcPr marT="24184" marB="24184"/>
                </a:tc>
                <a:extLst>
                  <a:ext uri="{0D108BD9-81ED-4DB2-BD59-A6C34878D82A}">
                    <a16:rowId xmlns:a16="http://schemas.microsoft.com/office/drawing/2014/main" val="4087245701"/>
                  </a:ext>
                </a:extLst>
              </a:tr>
            </a:tbl>
          </a:graphicData>
        </a:graphic>
      </p:graphicFrame>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24</a:t>
            </a:fld>
            <a:endParaRPr lang="en-US"/>
          </a:p>
        </p:txBody>
      </p:sp>
    </p:spTree>
    <p:extLst>
      <p:ext uri="{BB962C8B-B14F-4D97-AF65-F5344CB8AC3E}">
        <p14:creationId xmlns:p14="http://schemas.microsoft.com/office/powerpoint/2010/main" val="1010930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a:bodyPr>
          <a:lstStyle/>
          <a:p>
            <a:r>
              <a:rPr lang="en-US" dirty="0"/>
              <a:t>Annual Bonuses</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O13.3</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1492045"/>
          </a:xfrm>
        </p:spPr>
        <p:txBody>
          <a:bodyPr/>
          <a:lstStyle/>
          <a:p>
            <a:pPr defTabSz="1333500">
              <a:defRPr/>
            </a:pPr>
            <a:r>
              <a:rPr lang="en-IN" sz="1800" b="1" dirty="0">
                <a:solidFill>
                  <a:schemeClr val="tx1"/>
                </a:solidFill>
              </a:rPr>
              <a:t>Features:</a:t>
            </a:r>
          </a:p>
          <a:p>
            <a:pPr lvl="1" defTabSz="1200150">
              <a:buFontTx/>
              <a:buChar char="•"/>
            </a:pPr>
            <a:r>
              <a:rPr lang="en-US" sz="1800" dirty="0">
                <a:solidFill>
                  <a:srgbClr val="000000"/>
                </a:solidFill>
                <a:cs typeface="Arial" charset="0"/>
              </a:rPr>
              <a:t>Tied to performance objectives to provide incentive to executives.</a:t>
            </a:r>
            <a:endParaRPr lang="en-US" sz="1800" dirty="0">
              <a:cs typeface="Arial" charset="0"/>
            </a:endParaRPr>
          </a:p>
          <a:p>
            <a:pPr lvl="1" defTabSz="1200150">
              <a:buFontTx/>
              <a:buChar char="•"/>
            </a:pPr>
            <a:r>
              <a:rPr lang="en-IN" sz="1800" dirty="0">
                <a:solidFill>
                  <a:srgbClr val="000000"/>
                </a:solidFill>
                <a:cs typeface="Arial" charset="0"/>
              </a:rPr>
              <a:t>Are compensation expense of the period in which they are earned, so unpaid bonuses are accrued as a liability at year-end.</a:t>
            </a:r>
            <a:endParaRPr lang="en-US" sz="1800" dirty="0">
              <a:cs typeface="Arial" charset="0"/>
            </a:endParaRP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899" y="2875091"/>
            <a:ext cx="8447139" cy="1999866"/>
          </a:xfrm>
        </p:spPr>
        <p:txBody>
          <a:bodyPr/>
          <a:lstStyle/>
          <a:p>
            <a:r>
              <a:rPr lang="en-US" sz="1800" b="1" dirty="0"/>
              <a:t>Most common performance measures:</a:t>
            </a:r>
          </a:p>
          <a:p>
            <a:pPr marL="0" lvl="1" indent="0" defTabSz="1200150">
              <a:buNone/>
              <a:defRPr/>
            </a:pPr>
            <a:r>
              <a:rPr lang="en-US" sz="1800" b="1" dirty="0">
                <a:solidFill>
                  <a:schemeClr val="tx1"/>
                </a:solidFill>
              </a:rPr>
              <a:t>Financial:</a:t>
            </a:r>
          </a:p>
          <a:p>
            <a:pPr lvl="1" defTabSz="1200150">
              <a:buFontTx/>
              <a:buChar char="••"/>
              <a:defRPr/>
            </a:pPr>
            <a:r>
              <a:rPr lang="en-US" sz="1800" dirty="0">
                <a:solidFill>
                  <a:schemeClr val="tx1"/>
                </a:solidFill>
              </a:rPr>
              <a:t>Earnings per share.</a:t>
            </a:r>
          </a:p>
          <a:p>
            <a:pPr lvl="1" defTabSz="1200150">
              <a:buFontTx/>
              <a:buChar char="••"/>
              <a:defRPr/>
            </a:pPr>
            <a:r>
              <a:rPr lang="en-US" sz="1800" dirty="0">
                <a:solidFill>
                  <a:schemeClr val="tx1"/>
                </a:solidFill>
              </a:rPr>
              <a:t>Net income.</a:t>
            </a:r>
          </a:p>
          <a:p>
            <a:pPr lvl="1" defTabSz="1200150">
              <a:buFontTx/>
              <a:buChar char="••"/>
              <a:defRPr/>
            </a:pPr>
            <a:r>
              <a:rPr lang="en-US" sz="1800" dirty="0">
                <a:solidFill>
                  <a:schemeClr val="tx1"/>
                </a:solidFill>
              </a:rPr>
              <a:t>Operating income.</a:t>
            </a:r>
          </a:p>
        </p:txBody>
      </p:sp>
      <p:sp>
        <p:nvSpPr>
          <p:cNvPr id="6" name="Content Placeholder 5">
            <a:extLst>
              <a:ext uri="{FF2B5EF4-FFF2-40B4-BE49-F238E27FC236}">
                <a16:creationId xmlns:a16="http://schemas.microsoft.com/office/drawing/2014/main" id="{2793C28A-605E-4C46-B918-44F8AA2AB57D}"/>
              </a:ext>
            </a:extLst>
          </p:cNvPr>
          <p:cNvSpPr>
            <a:spLocks noGrp="1"/>
          </p:cNvSpPr>
          <p:nvPr>
            <p:ph sz="quarter" idx="16"/>
          </p:nvPr>
        </p:nvSpPr>
        <p:spPr>
          <a:xfrm>
            <a:off x="342900" y="5100528"/>
            <a:ext cx="8458200" cy="1282292"/>
          </a:xfrm>
        </p:spPr>
        <p:txBody>
          <a:bodyPr/>
          <a:lstStyle/>
          <a:p>
            <a:pPr marL="0" lvl="1" indent="0" defTabSz="1200150">
              <a:buNone/>
              <a:defRPr/>
            </a:pPr>
            <a:r>
              <a:rPr lang="en-US" sz="2000" b="1" dirty="0">
                <a:solidFill>
                  <a:schemeClr val="tx1"/>
                </a:solidFill>
              </a:rPr>
              <a:t>Nonfinancial:</a:t>
            </a:r>
          </a:p>
          <a:p>
            <a:pPr lvl="1" defTabSz="1200150">
              <a:buFontTx/>
              <a:buChar char="••"/>
              <a:defRPr/>
            </a:pPr>
            <a:r>
              <a:rPr lang="en-US" sz="2000" dirty="0">
                <a:solidFill>
                  <a:schemeClr val="tx1"/>
                </a:solidFill>
              </a:rPr>
              <a:t>Customer satisfaction.</a:t>
            </a:r>
          </a:p>
          <a:p>
            <a:pPr lvl="1" defTabSz="1200150">
              <a:buFontTx/>
              <a:buChar char="••"/>
              <a:defRPr/>
            </a:pPr>
            <a:r>
              <a:rPr lang="en-US" sz="2000" dirty="0">
                <a:solidFill>
                  <a:schemeClr val="tx1"/>
                </a:solidFill>
              </a:rPr>
              <a:t>Product or service quality.</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25</a:t>
            </a:fld>
            <a:endParaRPr lang="en-US"/>
          </a:p>
        </p:txBody>
      </p:sp>
    </p:spTree>
    <p:extLst>
      <p:ext uri="{BB962C8B-B14F-4D97-AF65-F5344CB8AC3E}">
        <p14:creationId xmlns:p14="http://schemas.microsoft.com/office/powerpoint/2010/main" val="676016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899" y="192490"/>
            <a:ext cx="7326261" cy="903231"/>
          </a:xfrm>
        </p:spPr>
        <p:txBody>
          <a:bodyPr>
            <a:normAutofit fontScale="90000"/>
          </a:bodyPr>
          <a:lstStyle/>
          <a:p>
            <a:r>
              <a:rPr lang="en-US" dirty="0"/>
              <a:t>Liabilities from Advance Collections</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O13.3</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1"/>
            <a:ext cx="8458200" cy="751114"/>
          </a:xfrm>
        </p:spPr>
        <p:txBody>
          <a:bodyPr/>
          <a:lstStyle/>
          <a:p>
            <a:pPr algn="ctr">
              <a:lnSpc>
                <a:spcPct val="90000"/>
              </a:lnSpc>
              <a:defRPr/>
            </a:pPr>
            <a:r>
              <a:rPr lang="en-IN" dirty="0">
                <a:solidFill>
                  <a:prstClr val="black"/>
                </a:solidFill>
              </a:rPr>
              <a:t>Liabilities are created when deposits and advances are received from customers.</a:t>
            </a:r>
          </a:p>
        </p:txBody>
      </p:sp>
      <p:pic>
        <p:nvPicPr>
          <p:cNvPr id="6" name="Picture 5" descr="A chart presents the advance collections.">
            <a:extLst>
              <a:ext uri="{FF2B5EF4-FFF2-40B4-BE49-F238E27FC236}">
                <a16:creationId xmlns:a16="http://schemas.microsoft.com/office/drawing/2014/main" id="{F193C175-9B60-4325-B09F-38763D571B26}"/>
              </a:ext>
            </a:extLst>
          </p:cNvPr>
          <p:cNvPicPr>
            <a:picLocks noChangeAspect="1"/>
          </p:cNvPicPr>
          <p:nvPr/>
        </p:nvPicPr>
        <p:blipFill>
          <a:blip r:embed="rId3"/>
          <a:stretch>
            <a:fillRect/>
          </a:stretch>
        </p:blipFill>
        <p:spPr>
          <a:xfrm>
            <a:off x="1211753" y="2382530"/>
            <a:ext cx="6720494" cy="3432875"/>
          </a:xfrm>
          <a:prstGeom prst="rect">
            <a:avLst/>
          </a:prstGeom>
        </p:spPr>
      </p:pic>
      <p:sp>
        <p:nvSpPr>
          <p:cNvPr id="15" name="Text Placeholder 14">
            <a:extLst>
              <a:ext uri="{FF2B5EF4-FFF2-40B4-BE49-F238E27FC236}">
                <a16:creationId xmlns:a16="http://schemas.microsoft.com/office/drawing/2014/main" id="{1C41F5AF-43A6-4B50-B970-1D7AD1502B55}"/>
              </a:ext>
            </a:extLst>
          </p:cNvPr>
          <p:cNvSpPr>
            <a:spLocks noGrp="1"/>
          </p:cNvSpPr>
          <p:nvPr>
            <p:ph type="body" sz="quarter" idx="12"/>
          </p:nvPr>
        </p:nvSpPr>
        <p:spPr>
          <a:xfrm>
            <a:off x="2971558" y="6324600"/>
            <a:ext cx="3200885" cy="190500"/>
          </a:xfrm>
        </p:spPr>
        <p:txBody>
          <a:bodyPr anchor="ctr"/>
          <a:lstStyle/>
          <a:p>
            <a:r>
              <a:rPr lang="en-IN" sz="1200" dirty="0">
                <a:hlinkClick r:id="rId4" action="ppaction://hlinksldjump"/>
              </a:rPr>
              <a:t>Access the text alternative for slide images.</a:t>
            </a:r>
            <a:endParaRPr lang="en-IN" sz="1200" dirty="0"/>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26</a:t>
            </a:fld>
            <a:endParaRPr lang="en-US"/>
          </a:p>
        </p:txBody>
      </p:sp>
    </p:spTree>
    <p:extLst>
      <p:ext uri="{BB962C8B-B14F-4D97-AF65-F5344CB8AC3E}">
        <p14:creationId xmlns:p14="http://schemas.microsoft.com/office/powerpoint/2010/main" val="4001429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899" y="192490"/>
            <a:ext cx="7326261" cy="903231"/>
          </a:xfrm>
        </p:spPr>
        <p:txBody>
          <a:bodyPr>
            <a:normAutofit/>
          </a:bodyPr>
          <a:lstStyle/>
          <a:p>
            <a:r>
              <a:rPr lang="en-US" dirty="0"/>
              <a:t>Refundable Deposits </a:t>
            </a:r>
            <a:r>
              <a:rPr lang="en-US" sz="1000" b="0" dirty="0"/>
              <a:t>1</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O13.3</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2524431"/>
          </a:xfrm>
        </p:spPr>
        <p:txBody>
          <a:bodyPr/>
          <a:lstStyle/>
          <a:p>
            <a:r>
              <a:rPr lang="en-US" sz="2000" dirty="0"/>
              <a:t>Rancor Chemical Company sells combustible chemicals in expensive, reusable containers. Customers are charged a deposit for each container delivered and receive a refund when the container is returned. Deposits collected on containers delivered during the year were $300,000. Deposits are forfeited if containers are not returned within one year. Ninety percent of the containers were returned within the allotted time. Deposits charged are twice the actual cost of containers. The inventory of containers remains on the company’s books until deposits are forfeited.</a:t>
            </a:r>
          </a:p>
        </p:txBody>
      </p:sp>
      <p:graphicFrame>
        <p:nvGraphicFramePr>
          <p:cNvPr id="8" name="Table 8">
            <a:extLst>
              <a:ext uri="{FF2B5EF4-FFF2-40B4-BE49-F238E27FC236}">
                <a16:creationId xmlns:a16="http://schemas.microsoft.com/office/drawing/2014/main" id="{146B3C7A-4A1E-4D37-8F2D-2BA4326EAC0B}"/>
              </a:ext>
            </a:extLst>
          </p:cNvPr>
          <p:cNvGraphicFramePr>
            <a:graphicFrameLocks noGrp="1"/>
          </p:cNvGraphicFramePr>
          <p:nvPr>
            <p:extLst>
              <p:ext uri="{D42A27DB-BD31-4B8C-83A1-F6EECF244321}">
                <p14:modId xmlns:p14="http://schemas.microsoft.com/office/powerpoint/2010/main" val="3469424259"/>
              </p:ext>
            </p:extLst>
          </p:nvPr>
        </p:nvGraphicFramePr>
        <p:xfrm>
          <a:off x="954383" y="4181168"/>
          <a:ext cx="7235233" cy="1368015"/>
        </p:xfrm>
        <a:graphic>
          <a:graphicData uri="http://schemas.openxmlformats.org/drawingml/2006/table">
            <a:tbl>
              <a:tblPr firstRow="1" bandRow="1">
                <a:tableStyleId>{5C22544A-7EE6-4342-B048-85BDC9FD1C3A}</a:tableStyleId>
              </a:tblPr>
              <a:tblGrid>
                <a:gridCol w="4378963">
                  <a:extLst>
                    <a:ext uri="{9D8B030D-6E8A-4147-A177-3AD203B41FA5}">
                      <a16:colId xmlns:a16="http://schemas.microsoft.com/office/drawing/2014/main" val="323547446"/>
                    </a:ext>
                  </a:extLst>
                </a:gridCol>
                <a:gridCol w="1428135">
                  <a:extLst>
                    <a:ext uri="{9D8B030D-6E8A-4147-A177-3AD203B41FA5}">
                      <a16:colId xmlns:a16="http://schemas.microsoft.com/office/drawing/2014/main" val="904787464"/>
                    </a:ext>
                  </a:extLst>
                </a:gridCol>
                <a:gridCol w="1428135">
                  <a:extLst>
                    <a:ext uri="{9D8B030D-6E8A-4147-A177-3AD203B41FA5}">
                      <a16:colId xmlns:a16="http://schemas.microsoft.com/office/drawing/2014/main" val="1809704430"/>
                    </a:ext>
                  </a:extLst>
                </a:gridCol>
              </a:tblGrid>
              <a:tr h="2856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mn-lt"/>
                        </a:rPr>
                        <a:t>Journal Entry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mn-lt"/>
                        </a:rPr>
                        <a:t>Debit</a:t>
                      </a:r>
                      <a:endParaRPr lang="en-IN" sz="1600" b="1" baseline="3000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mn-lt"/>
                        </a:rPr>
                        <a:t>Credit</a:t>
                      </a:r>
                      <a:endParaRPr lang="en-IN" sz="1600" b="1" baseline="30000" dirty="0">
                        <a:latin typeface="+mn-lt"/>
                      </a:endParaRPr>
                    </a:p>
                  </a:txBody>
                  <a:tcPr/>
                </a:tc>
                <a:extLst>
                  <a:ext uri="{0D108BD9-81ED-4DB2-BD59-A6C34878D82A}">
                    <a16:rowId xmlns:a16="http://schemas.microsoft.com/office/drawing/2014/main" val="721881791"/>
                  </a:ext>
                </a:extLst>
              </a:tr>
              <a:tr h="3621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mn-lt"/>
                        </a:rPr>
                        <a:t>When Deposits are Collected</a:t>
                      </a:r>
                    </a:p>
                  </a:txBody>
                  <a:tcPr/>
                </a:tc>
                <a:tc>
                  <a:txBody>
                    <a:bodyPr/>
                    <a:lstStyle/>
                    <a:p>
                      <a:pPr algn="r"/>
                      <a:endParaRPr lang="en-US" sz="1600" dirty="0"/>
                    </a:p>
                  </a:txBody>
                  <a:tcPr/>
                </a:tc>
                <a:tc>
                  <a:txBody>
                    <a:bodyPr/>
                    <a:lstStyle/>
                    <a:p>
                      <a:pPr algn="r"/>
                      <a:endParaRPr lang="en-US" sz="1600"/>
                    </a:p>
                  </a:txBody>
                  <a:tcPr/>
                </a:tc>
                <a:extLst>
                  <a:ext uri="{0D108BD9-81ED-4DB2-BD59-A6C34878D82A}">
                    <a16:rowId xmlns:a16="http://schemas.microsoft.com/office/drawing/2014/main" val="1733721803"/>
                  </a:ext>
                </a:extLst>
              </a:tr>
              <a:tr h="285675">
                <a:tc>
                  <a:txBody>
                    <a:bodyPr/>
                    <a:lstStyle/>
                    <a:p>
                      <a:r>
                        <a:rPr lang="en-IN" sz="1600" dirty="0">
                          <a:latin typeface="+mn-lt"/>
                        </a:rPr>
                        <a:t>Cash</a:t>
                      </a:r>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mn-lt"/>
                        </a:rPr>
                        <a:t>300,000</a:t>
                      </a:r>
                    </a:p>
                  </a:txBody>
                  <a:tcPr/>
                </a:tc>
                <a:tc>
                  <a:txBody>
                    <a:bodyPr/>
                    <a:lstStyle/>
                    <a:p>
                      <a:pPr algn="r"/>
                      <a:endParaRPr lang="en-US" sz="1600" dirty="0"/>
                    </a:p>
                  </a:txBody>
                  <a:tcPr/>
                </a:tc>
                <a:extLst>
                  <a:ext uri="{0D108BD9-81ED-4DB2-BD59-A6C34878D82A}">
                    <a16:rowId xmlns:a16="http://schemas.microsoft.com/office/drawing/2014/main" val="448303086"/>
                  </a:ext>
                </a:extLst>
              </a:tr>
              <a:tr h="285675">
                <a:tc>
                  <a:txBody>
                    <a:bodyPr/>
                    <a:lstStyle/>
                    <a:p>
                      <a:pPr marL="339725"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n-lt"/>
                        </a:rPr>
                        <a:t>Liability—refundable deposits</a:t>
                      </a:r>
                      <a:endParaRPr lang="en-IN" sz="1600" dirty="0">
                        <a:latin typeface="+mn-lt"/>
                      </a:endParaRPr>
                    </a:p>
                  </a:txBody>
                  <a:tcPr/>
                </a:tc>
                <a:tc>
                  <a:txBody>
                    <a:bodyPr/>
                    <a:lstStyle/>
                    <a:p>
                      <a:pPr algn="r"/>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mn-lt"/>
                        </a:rPr>
                        <a:t>300,000</a:t>
                      </a:r>
                    </a:p>
                  </a:txBody>
                  <a:tcPr/>
                </a:tc>
                <a:extLst>
                  <a:ext uri="{0D108BD9-81ED-4DB2-BD59-A6C34878D82A}">
                    <a16:rowId xmlns:a16="http://schemas.microsoft.com/office/drawing/2014/main" val="4263939588"/>
                  </a:ext>
                </a:extLst>
              </a:tr>
            </a:tbl>
          </a:graphicData>
        </a:graphic>
      </p:graphicFrame>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27</a:t>
            </a:fld>
            <a:endParaRPr lang="en-US"/>
          </a:p>
        </p:txBody>
      </p:sp>
    </p:spTree>
    <p:extLst>
      <p:ext uri="{BB962C8B-B14F-4D97-AF65-F5344CB8AC3E}">
        <p14:creationId xmlns:p14="http://schemas.microsoft.com/office/powerpoint/2010/main" val="3081398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a:bodyPr>
          <a:lstStyle/>
          <a:p>
            <a:r>
              <a:rPr lang="en-US" dirty="0"/>
              <a:t>Refundable Deposits </a:t>
            </a:r>
            <a:r>
              <a:rPr lang="en-US" sz="1000" b="0" dirty="0"/>
              <a:t>2</a:t>
            </a:r>
            <a:endParaRPr lang="en-US"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O13.3</a:t>
            </a:r>
          </a:p>
        </p:txBody>
      </p:sp>
      <p:graphicFrame>
        <p:nvGraphicFramePr>
          <p:cNvPr id="20" name="Table 8">
            <a:extLst>
              <a:ext uri="{FF2B5EF4-FFF2-40B4-BE49-F238E27FC236}">
                <a16:creationId xmlns:a16="http://schemas.microsoft.com/office/drawing/2014/main" id="{84257E13-FD1E-4840-93E4-C9950B0B88E0}"/>
              </a:ext>
            </a:extLst>
          </p:cNvPr>
          <p:cNvGraphicFramePr>
            <a:graphicFrameLocks noGrp="1"/>
          </p:cNvGraphicFramePr>
          <p:nvPr>
            <p:extLst>
              <p:ext uri="{D42A27DB-BD31-4B8C-83A1-F6EECF244321}">
                <p14:modId xmlns:p14="http://schemas.microsoft.com/office/powerpoint/2010/main" val="1525687140"/>
              </p:ext>
            </p:extLst>
          </p:nvPr>
        </p:nvGraphicFramePr>
        <p:xfrm>
          <a:off x="954383" y="1750044"/>
          <a:ext cx="7235233" cy="3840480"/>
        </p:xfrm>
        <a:graphic>
          <a:graphicData uri="http://schemas.openxmlformats.org/drawingml/2006/table">
            <a:tbl>
              <a:tblPr firstRow="1" bandRow="1">
                <a:tableStyleId>{5C22544A-7EE6-4342-B048-85BDC9FD1C3A}</a:tableStyleId>
              </a:tblPr>
              <a:tblGrid>
                <a:gridCol w="4832545">
                  <a:extLst>
                    <a:ext uri="{9D8B030D-6E8A-4147-A177-3AD203B41FA5}">
                      <a16:colId xmlns:a16="http://schemas.microsoft.com/office/drawing/2014/main" val="323547446"/>
                    </a:ext>
                  </a:extLst>
                </a:gridCol>
                <a:gridCol w="1214845">
                  <a:extLst>
                    <a:ext uri="{9D8B030D-6E8A-4147-A177-3AD203B41FA5}">
                      <a16:colId xmlns:a16="http://schemas.microsoft.com/office/drawing/2014/main" val="904787464"/>
                    </a:ext>
                  </a:extLst>
                </a:gridCol>
                <a:gridCol w="1187843">
                  <a:extLst>
                    <a:ext uri="{9D8B030D-6E8A-4147-A177-3AD203B41FA5}">
                      <a16:colId xmlns:a16="http://schemas.microsoft.com/office/drawing/2014/main" val="1809704430"/>
                    </a:ext>
                  </a:extLst>
                </a:gridCol>
              </a:tblGrid>
              <a:tr h="3316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Journal Entry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Debit</a:t>
                      </a:r>
                      <a:endParaRPr lang="en-IN" sz="1800" b="1" baseline="3000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Credit</a:t>
                      </a:r>
                      <a:endParaRPr lang="en-IN" sz="1800" b="1" baseline="30000" dirty="0">
                        <a:latin typeface="+mn-lt"/>
                      </a:endParaRPr>
                    </a:p>
                  </a:txBody>
                  <a:tcPr/>
                </a:tc>
                <a:extLst>
                  <a:ext uri="{0D108BD9-81ED-4DB2-BD59-A6C34878D82A}">
                    <a16:rowId xmlns:a16="http://schemas.microsoft.com/office/drawing/2014/main" val="721881791"/>
                  </a:ext>
                </a:extLst>
              </a:tr>
              <a:tr h="3028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mn-lt"/>
                        </a:rPr>
                        <a:t>When Containers are Returned</a:t>
                      </a:r>
                    </a:p>
                  </a:txBody>
                  <a:tcPr/>
                </a:tc>
                <a:tc>
                  <a:txBody>
                    <a:bodyPr/>
                    <a:lstStyle/>
                    <a:p>
                      <a:pPr algn="r"/>
                      <a:endParaRPr lang="en-US" sz="1800" dirty="0"/>
                    </a:p>
                  </a:txBody>
                  <a:tcPr/>
                </a:tc>
                <a:tc>
                  <a:txBody>
                    <a:bodyPr/>
                    <a:lstStyle/>
                    <a:p>
                      <a:pPr algn="r"/>
                      <a:endParaRPr lang="en-US" sz="1800"/>
                    </a:p>
                  </a:txBody>
                  <a:tcPr/>
                </a:tc>
                <a:extLst>
                  <a:ext uri="{0D108BD9-81ED-4DB2-BD59-A6C34878D82A}">
                    <a16:rowId xmlns:a16="http://schemas.microsoft.com/office/drawing/2014/main" val="1733721803"/>
                  </a:ext>
                </a:extLst>
              </a:tr>
              <a:tr h="3028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Liability—refundable deposits (</a:t>
                      </a:r>
                      <a:r>
                        <a:rPr lang="en-US" sz="1800" dirty="0"/>
                        <a:t>$300,000 × 90%)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270,000</a:t>
                      </a:r>
                    </a:p>
                  </a:txBody>
                  <a:tcPr/>
                </a:tc>
                <a:tc>
                  <a:txBody>
                    <a:bodyPr/>
                    <a:lstStyle/>
                    <a:p>
                      <a:pPr algn="r"/>
                      <a:endParaRPr lang="en-US" sz="1800" dirty="0"/>
                    </a:p>
                  </a:txBody>
                  <a:tcPr/>
                </a:tc>
                <a:extLst>
                  <a:ext uri="{0D108BD9-81ED-4DB2-BD59-A6C34878D82A}">
                    <a16:rowId xmlns:a16="http://schemas.microsoft.com/office/drawing/2014/main" val="448303086"/>
                  </a:ext>
                </a:extLst>
              </a:tr>
              <a:tr h="302898">
                <a:tc>
                  <a:txBody>
                    <a:bodyPr/>
                    <a:lstStyle/>
                    <a:p>
                      <a:pPr marL="354013" marR="0" lvl="0" indent="0" algn="l" defTabSz="914400" rtl="0" eaLnBrk="1" fontAlgn="auto" latinLnBrk="0" hangingPunct="1">
                        <a:lnSpc>
                          <a:spcPct val="100000"/>
                        </a:lnSpc>
                        <a:spcBef>
                          <a:spcPts val="0"/>
                        </a:spcBef>
                        <a:spcAft>
                          <a:spcPts val="0"/>
                        </a:spcAft>
                        <a:buClrTx/>
                        <a:buSzTx/>
                        <a:buFontTx/>
                        <a:buNone/>
                        <a:tabLst>
                          <a:tab pos="398463" algn="l"/>
                        </a:tabLst>
                        <a:defRPr/>
                      </a:pPr>
                      <a:r>
                        <a:rPr lang="en-US" sz="1800" dirty="0">
                          <a:latin typeface="+mn-lt"/>
                        </a:rPr>
                        <a:t>Cash</a:t>
                      </a:r>
                    </a:p>
                  </a:txBody>
                  <a:tcPr/>
                </a:tc>
                <a:tc>
                  <a:txBody>
                    <a:bodyPr/>
                    <a:lstStyle/>
                    <a:p>
                      <a:pPr algn="r"/>
                      <a:endParaRPr lang="en-US" sz="18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270,000</a:t>
                      </a:r>
                    </a:p>
                  </a:txBody>
                  <a:tcPr/>
                </a:tc>
                <a:extLst>
                  <a:ext uri="{0D108BD9-81ED-4DB2-BD59-A6C34878D82A}">
                    <a16:rowId xmlns:a16="http://schemas.microsoft.com/office/drawing/2014/main" val="4263939588"/>
                  </a:ext>
                </a:extLst>
              </a:tr>
              <a:tr h="302898">
                <a:tc>
                  <a:txBody>
                    <a:bodyPr/>
                    <a:lstStyle/>
                    <a:p>
                      <a:pPr marL="0" marR="0" lvl="0" indent="0" algn="l" defTabSz="914400" rtl="0" eaLnBrk="1" fontAlgn="auto" latinLnBrk="0" hangingPunct="1">
                        <a:lnSpc>
                          <a:spcPct val="100000"/>
                        </a:lnSpc>
                        <a:spcBef>
                          <a:spcPts val="0"/>
                        </a:spcBef>
                        <a:spcAft>
                          <a:spcPts val="0"/>
                        </a:spcAft>
                        <a:buClrTx/>
                        <a:buSzTx/>
                        <a:buFontTx/>
                        <a:buNone/>
                        <a:tabLst>
                          <a:tab pos="398463" algn="l"/>
                        </a:tabLst>
                        <a:defRPr/>
                      </a:pPr>
                      <a:r>
                        <a:rPr lang="en-US" sz="1800" b="1" dirty="0">
                          <a:latin typeface="+mn-lt"/>
                        </a:rPr>
                        <a:t>When Deposits are Forfeited</a:t>
                      </a:r>
                    </a:p>
                  </a:txBody>
                  <a:tcPr/>
                </a:tc>
                <a:tc>
                  <a:txBody>
                    <a:bodyPr/>
                    <a:lstStyle/>
                    <a:p>
                      <a:pPr algn="r"/>
                      <a:endParaRPr lang="en-US" sz="18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extLst>
                  <a:ext uri="{0D108BD9-81ED-4DB2-BD59-A6C34878D82A}">
                    <a16:rowId xmlns:a16="http://schemas.microsoft.com/office/drawing/2014/main" val="3268184497"/>
                  </a:ext>
                </a:extLst>
              </a:tr>
              <a:tr h="302898">
                <a:tc>
                  <a:txBody>
                    <a:bodyPr/>
                    <a:lstStyle/>
                    <a:p>
                      <a:pPr marL="0" marR="0" lvl="0" indent="0" algn="l" defTabSz="914400" rtl="0" eaLnBrk="1" fontAlgn="auto" latinLnBrk="0" hangingPunct="1">
                        <a:lnSpc>
                          <a:spcPct val="100000"/>
                        </a:lnSpc>
                        <a:spcBef>
                          <a:spcPts val="0"/>
                        </a:spcBef>
                        <a:spcAft>
                          <a:spcPts val="0"/>
                        </a:spcAft>
                        <a:buClrTx/>
                        <a:buSzTx/>
                        <a:buFontTx/>
                        <a:buNone/>
                        <a:tabLst>
                          <a:tab pos="398463" algn="l"/>
                        </a:tabLst>
                        <a:defRPr/>
                      </a:pPr>
                      <a:r>
                        <a:rPr lang="en-US" sz="1800" dirty="0">
                          <a:latin typeface="+mn-lt"/>
                        </a:rPr>
                        <a:t>Liability—refundable deposits (</a:t>
                      </a:r>
                      <a:r>
                        <a:rPr lang="en-US" sz="1800" dirty="0"/>
                        <a:t>$300,000 − $270,000)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30,000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extLst>
                  <a:ext uri="{0D108BD9-81ED-4DB2-BD59-A6C34878D82A}">
                    <a16:rowId xmlns:a16="http://schemas.microsoft.com/office/drawing/2014/main" val="1782610457"/>
                  </a:ext>
                </a:extLst>
              </a:tr>
              <a:tr h="302898">
                <a:tc>
                  <a:txBody>
                    <a:bodyPr/>
                    <a:lstStyle/>
                    <a:p>
                      <a:pPr marL="339725" marR="0" lvl="0" indent="0" algn="l" defTabSz="914400" rtl="0" eaLnBrk="1" fontAlgn="auto" latinLnBrk="0" hangingPunct="1">
                        <a:lnSpc>
                          <a:spcPct val="100000"/>
                        </a:lnSpc>
                        <a:spcBef>
                          <a:spcPts val="0"/>
                        </a:spcBef>
                        <a:spcAft>
                          <a:spcPts val="0"/>
                        </a:spcAft>
                        <a:buClrTx/>
                        <a:buSzTx/>
                        <a:buFontTx/>
                        <a:buNone/>
                        <a:tabLst>
                          <a:tab pos="398463" algn="l"/>
                        </a:tabLst>
                        <a:defRPr/>
                      </a:pPr>
                      <a:r>
                        <a:rPr lang="en-US" sz="1800" dirty="0">
                          <a:latin typeface="+mn-lt"/>
                        </a:rPr>
                        <a:t>Revenue—sale of containers</a:t>
                      </a:r>
                      <a:endParaRPr lang="en-IN" sz="1800" dirty="0">
                        <a:latin typeface="+mn-lt"/>
                      </a:endParaRPr>
                    </a:p>
                  </a:txBody>
                  <a:tcPr/>
                </a:tc>
                <a:tc>
                  <a:txBody>
                    <a:bodyPr/>
                    <a:lstStyle/>
                    <a:p>
                      <a:pPr algn="r"/>
                      <a:endParaRPr lang="en-US" sz="18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30,000</a:t>
                      </a:r>
                    </a:p>
                  </a:txBody>
                  <a:tcPr/>
                </a:tc>
                <a:extLst>
                  <a:ext uri="{0D108BD9-81ED-4DB2-BD59-A6C34878D82A}">
                    <a16:rowId xmlns:a16="http://schemas.microsoft.com/office/drawing/2014/main" val="2749435424"/>
                  </a:ext>
                </a:extLst>
              </a:tr>
              <a:tr h="302898">
                <a:tc>
                  <a:txBody>
                    <a:bodyPr/>
                    <a:lstStyle/>
                    <a:p>
                      <a:pPr marL="0" marR="0" lvl="0" indent="0" algn="l" defTabSz="914400" rtl="0" eaLnBrk="1" fontAlgn="auto" latinLnBrk="0" hangingPunct="1">
                        <a:lnSpc>
                          <a:spcPct val="100000"/>
                        </a:lnSpc>
                        <a:spcBef>
                          <a:spcPts val="0"/>
                        </a:spcBef>
                        <a:spcAft>
                          <a:spcPts val="0"/>
                        </a:spcAft>
                        <a:buClrTx/>
                        <a:buSzTx/>
                        <a:buFontTx/>
                        <a:buNone/>
                        <a:tabLst>
                          <a:tab pos="398463" algn="l"/>
                        </a:tabLst>
                        <a:defRPr/>
                      </a:pPr>
                      <a:r>
                        <a:rPr lang="en-US" sz="1800" dirty="0">
                          <a:latin typeface="+mn-lt"/>
                        </a:rPr>
                        <a:t>Cost of goods sold ($30,000 ÷ 2)</a:t>
                      </a:r>
                      <a:endParaRPr lang="en-IN" sz="18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15,000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extLst>
                  <a:ext uri="{0D108BD9-81ED-4DB2-BD59-A6C34878D82A}">
                    <a16:rowId xmlns:a16="http://schemas.microsoft.com/office/drawing/2014/main" val="1203946135"/>
                  </a:ext>
                </a:extLst>
              </a:tr>
              <a:tr h="302898">
                <a:tc>
                  <a:txBody>
                    <a:bodyPr/>
                    <a:lstStyle/>
                    <a:p>
                      <a:pPr marL="339725" marR="0" lvl="0" indent="0" algn="l" defTabSz="914400" rtl="0" eaLnBrk="1" fontAlgn="auto" latinLnBrk="0" hangingPunct="1">
                        <a:lnSpc>
                          <a:spcPct val="100000"/>
                        </a:lnSpc>
                        <a:spcBef>
                          <a:spcPts val="0"/>
                        </a:spcBef>
                        <a:spcAft>
                          <a:spcPts val="0"/>
                        </a:spcAft>
                        <a:buClrTx/>
                        <a:buSzTx/>
                        <a:buFontTx/>
                        <a:buNone/>
                        <a:tabLst>
                          <a:tab pos="398463" algn="l"/>
                        </a:tabLst>
                        <a:defRPr/>
                      </a:pPr>
                      <a:r>
                        <a:rPr lang="en-US" sz="1800" dirty="0">
                          <a:latin typeface="+mn-lt"/>
                        </a:rPr>
                        <a:t>Inventory of containers</a:t>
                      </a:r>
                      <a:endParaRPr lang="en-IN" sz="1800" dirty="0">
                        <a:latin typeface="+mn-lt"/>
                      </a:endParaRPr>
                    </a:p>
                  </a:txBody>
                  <a:tcPr/>
                </a:tc>
                <a:tc>
                  <a:txBody>
                    <a:bodyPr/>
                    <a:lstStyle/>
                    <a:p>
                      <a:pPr algn="r"/>
                      <a:endParaRPr lang="en-US" sz="18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15,000</a:t>
                      </a:r>
                    </a:p>
                  </a:txBody>
                  <a:tcPr/>
                </a:tc>
                <a:extLst>
                  <a:ext uri="{0D108BD9-81ED-4DB2-BD59-A6C34878D82A}">
                    <a16:rowId xmlns:a16="http://schemas.microsoft.com/office/drawing/2014/main" val="665838072"/>
                  </a:ext>
                </a:extLst>
              </a:tr>
            </a:tbl>
          </a:graphicData>
        </a:graphic>
      </p:graphicFrame>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28</a:t>
            </a:fld>
            <a:endParaRPr lang="en-US"/>
          </a:p>
        </p:txBody>
      </p:sp>
    </p:spTree>
    <p:extLst>
      <p:ext uri="{BB962C8B-B14F-4D97-AF65-F5344CB8AC3E}">
        <p14:creationId xmlns:p14="http://schemas.microsoft.com/office/powerpoint/2010/main" val="2717217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a:bodyPr>
          <a:lstStyle/>
          <a:p>
            <a:r>
              <a:rPr lang="en-US" dirty="0"/>
              <a:t>Advances from Customers</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O13.3</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1"/>
            <a:ext cx="8458200" cy="857864"/>
          </a:xfrm>
        </p:spPr>
        <p:txBody>
          <a:bodyPr/>
          <a:lstStyle/>
          <a:p>
            <a:pPr marL="292608" indent="-292608">
              <a:buFont typeface="Arial"/>
              <a:buChar char="•"/>
            </a:pPr>
            <a:r>
              <a:rPr lang="en-US" dirty="0">
                <a:solidFill>
                  <a:prstClr val="black"/>
                </a:solidFill>
                <a:cs typeface="Calibri"/>
              </a:rPr>
              <a:t>Represent liabilities until the product or service is provided or the advance collected.</a:t>
            </a: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899" y="2248862"/>
            <a:ext cx="8447139" cy="2986857"/>
          </a:xfrm>
        </p:spPr>
        <p:txBody>
          <a:bodyPr/>
          <a:lstStyle/>
          <a:p>
            <a:r>
              <a:rPr lang="en-US" b="1" dirty="0">
                <a:solidFill>
                  <a:schemeClr val="tx1"/>
                </a:solidFill>
                <a:cs typeface="Calibri"/>
              </a:rPr>
              <a:t>Examples:</a:t>
            </a:r>
            <a:endParaRPr lang="en-IN" b="1" dirty="0">
              <a:solidFill>
                <a:schemeClr val="tx1"/>
              </a:solidFill>
              <a:cs typeface="Calibri"/>
            </a:endParaRPr>
          </a:p>
          <a:p>
            <a:pPr lvl="1" defTabSz="1200150">
              <a:defRPr/>
            </a:pPr>
            <a:r>
              <a:rPr lang="en-US" dirty="0">
                <a:solidFill>
                  <a:schemeClr val="tx1"/>
                </a:solidFill>
                <a:cs typeface="Calibri"/>
              </a:rPr>
              <a:t>Gift certificates.</a:t>
            </a:r>
          </a:p>
          <a:p>
            <a:pPr lvl="1" defTabSz="1200150">
              <a:defRPr/>
            </a:pPr>
            <a:r>
              <a:rPr lang="en-US" dirty="0">
                <a:solidFill>
                  <a:schemeClr val="tx1"/>
                </a:solidFill>
                <a:cs typeface="Calibri"/>
              </a:rPr>
              <a:t>Magazine subscriptions.</a:t>
            </a:r>
          </a:p>
          <a:p>
            <a:pPr lvl="1" defTabSz="1200150">
              <a:defRPr/>
            </a:pPr>
            <a:r>
              <a:rPr lang="en-US" dirty="0">
                <a:solidFill>
                  <a:schemeClr val="tx1"/>
                </a:solidFill>
                <a:cs typeface="Calibri"/>
              </a:rPr>
              <a:t>Layaway deposits.</a:t>
            </a:r>
          </a:p>
          <a:p>
            <a:pPr lvl="1" defTabSz="1200150">
              <a:defRPr/>
            </a:pPr>
            <a:r>
              <a:rPr lang="en-US" dirty="0">
                <a:solidFill>
                  <a:schemeClr val="tx1"/>
                </a:solidFill>
                <a:cs typeface="Calibri"/>
              </a:rPr>
              <a:t>Special order deposits.</a:t>
            </a:r>
          </a:p>
          <a:p>
            <a:pPr lvl="1" defTabSz="1200150">
              <a:defRPr/>
            </a:pPr>
            <a:r>
              <a:rPr lang="en-US" dirty="0">
                <a:solidFill>
                  <a:schemeClr val="tx1"/>
                </a:solidFill>
                <a:cs typeface="Calibri"/>
              </a:rPr>
              <a:t>Airline tickets.</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29</a:t>
            </a:fld>
            <a:endParaRPr lang="en-US"/>
          </a:p>
        </p:txBody>
      </p:sp>
    </p:spTree>
    <p:extLst>
      <p:ext uri="{BB962C8B-B14F-4D97-AF65-F5344CB8AC3E}">
        <p14:creationId xmlns:p14="http://schemas.microsoft.com/office/powerpoint/2010/main" val="3261036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a:bodyPr>
          <a:lstStyle/>
          <a:p>
            <a:r>
              <a:rPr lang="en-IN" dirty="0"/>
              <a:t>Current Liabilities</a:t>
            </a:r>
            <a:endParaRPr lang="en-US"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O13.1</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88832"/>
            <a:ext cx="8458200" cy="2825968"/>
          </a:xfrm>
        </p:spPr>
        <p:txBody>
          <a:bodyPr/>
          <a:lstStyle/>
          <a:p>
            <a:pPr>
              <a:defRPr/>
            </a:pPr>
            <a:r>
              <a:rPr lang="en-US" b="1" dirty="0">
                <a:solidFill>
                  <a:schemeClr val="tx1"/>
                </a:solidFill>
              </a:rPr>
              <a:t>Characteristics:</a:t>
            </a:r>
          </a:p>
          <a:p>
            <a:pPr marL="292608" indent="-292608">
              <a:buFont typeface="Arial" panose="020B0604020202020204" pitchFamily="34" charset="0"/>
              <a:buChar char="•"/>
              <a:defRPr/>
            </a:pPr>
            <a:r>
              <a:rPr lang="en-IN" dirty="0">
                <a:solidFill>
                  <a:schemeClr val="tx1"/>
                </a:solidFill>
              </a:rPr>
              <a:t>Obligation payable </a:t>
            </a:r>
            <a:r>
              <a:rPr lang="en-IN" b="1" dirty="0">
                <a:solidFill>
                  <a:schemeClr val="tx1"/>
                </a:solidFill>
              </a:rPr>
              <a:t>within one year </a:t>
            </a:r>
            <a:r>
              <a:rPr lang="en-IN" dirty="0">
                <a:solidFill>
                  <a:schemeClr val="tx1"/>
                </a:solidFill>
              </a:rPr>
              <a:t>from the balance sheet date or within the firm’s operating cycle, whichever is longer.</a:t>
            </a:r>
            <a:endParaRPr lang="en-US" b="1" dirty="0">
              <a:solidFill>
                <a:schemeClr val="tx1"/>
              </a:solidFill>
            </a:endParaRPr>
          </a:p>
          <a:p>
            <a:pPr marL="292608" indent="-292608">
              <a:buFont typeface="Arial" panose="020B0604020202020204" pitchFamily="34" charset="0"/>
              <a:buChar char="•"/>
              <a:defRPr/>
            </a:pPr>
            <a:r>
              <a:rPr lang="en-IN" dirty="0">
                <a:solidFill>
                  <a:schemeClr val="tx1"/>
                </a:solidFill>
              </a:rPr>
              <a:t>Satisfied with </a:t>
            </a:r>
            <a:r>
              <a:rPr lang="en-IN" b="1" dirty="0">
                <a:solidFill>
                  <a:schemeClr val="tx1"/>
                </a:solidFill>
              </a:rPr>
              <a:t>current assets.</a:t>
            </a:r>
            <a:endParaRPr lang="en-US" b="1" dirty="0">
              <a:solidFill>
                <a:schemeClr val="tx1"/>
              </a:solidFill>
            </a:endParaRPr>
          </a:p>
          <a:p>
            <a:pPr marL="292608" indent="-292608">
              <a:buFont typeface="Arial" panose="020B0604020202020204" pitchFamily="34" charset="0"/>
              <a:buChar char="•"/>
              <a:defRPr/>
            </a:pPr>
            <a:r>
              <a:rPr lang="en-IN" dirty="0">
                <a:solidFill>
                  <a:schemeClr val="tx1"/>
                </a:solidFill>
              </a:rPr>
              <a:t>Satisfied by creation of other </a:t>
            </a:r>
            <a:r>
              <a:rPr lang="en-IN" b="1" dirty="0">
                <a:solidFill>
                  <a:schemeClr val="tx1"/>
                </a:solidFill>
              </a:rPr>
              <a:t>current liabilities.</a:t>
            </a:r>
            <a:endParaRPr lang="en-US" b="1" dirty="0">
              <a:solidFill>
                <a:schemeClr val="tx1"/>
              </a:solidFill>
            </a:endParaRP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3</a:t>
            </a:fld>
            <a:endParaRPr lang="en-US"/>
          </a:p>
        </p:txBody>
      </p:sp>
    </p:spTree>
    <p:extLst>
      <p:ext uri="{BB962C8B-B14F-4D97-AF65-F5344CB8AC3E}">
        <p14:creationId xmlns:p14="http://schemas.microsoft.com/office/powerpoint/2010/main" val="411123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a:bodyPr>
          <a:lstStyle/>
          <a:p>
            <a:r>
              <a:rPr lang="en-US" dirty="0"/>
              <a:t>Customer Advance</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O13.3</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1"/>
            <a:ext cx="8458200" cy="1639528"/>
          </a:xfrm>
        </p:spPr>
        <p:txBody>
          <a:bodyPr/>
          <a:lstStyle/>
          <a:p>
            <a:r>
              <a:rPr lang="en-IN" sz="2000" dirty="0"/>
              <a:t>Tomorrow Publications collects magazine subscriptions from customers at the time subscriptions are sold. Subscription revenue is recognized over the term of the subscription. Tomorrow collected $20 million in subscription sales during its first year of operations. At December 31, the average subscription was one-fourth expired.</a:t>
            </a:r>
            <a:endParaRPr lang="en-US" sz="2000" dirty="0"/>
          </a:p>
        </p:txBody>
      </p:sp>
      <p:graphicFrame>
        <p:nvGraphicFramePr>
          <p:cNvPr id="9" name="Table 8">
            <a:extLst>
              <a:ext uri="{FF2B5EF4-FFF2-40B4-BE49-F238E27FC236}">
                <a16:creationId xmlns:a16="http://schemas.microsoft.com/office/drawing/2014/main" id="{060EE6A1-3348-497B-BF99-099B7A1DA1CA}"/>
              </a:ext>
            </a:extLst>
          </p:cNvPr>
          <p:cNvGraphicFramePr>
            <a:graphicFrameLocks noGrp="1"/>
          </p:cNvGraphicFramePr>
          <p:nvPr>
            <p:extLst>
              <p:ext uri="{D42A27DB-BD31-4B8C-83A1-F6EECF244321}">
                <p14:modId xmlns:p14="http://schemas.microsoft.com/office/powerpoint/2010/main" val="1728499976"/>
              </p:ext>
            </p:extLst>
          </p:nvPr>
        </p:nvGraphicFramePr>
        <p:xfrm>
          <a:off x="875978" y="3118789"/>
          <a:ext cx="7438675" cy="2590800"/>
        </p:xfrm>
        <a:graphic>
          <a:graphicData uri="http://schemas.openxmlformats.org/drawingml/2006/table">
            <a:tbl>
              <a:tblPr firstRow="1" bandRow="1">
                <a:tableStyleId>{5C22544A-7EE6-4342-B048-85BDC9FD1C3A}</a:tableStyleId>
              </a:tblPr>
              <a:tblGrid>
                <a:gridCol w="4166433">
                  <a:extLst>
                    <a:ext uri="{9D8B030D-6E8A-4147-A177-3AD203B41FA5}">
                      <a16:colId xmlns:a16="http://schemas.microsoft.com/office/drawing/2014/main" val="323547446"/>
                    </a:ext>
                  </a:extLst>
                </a:gridCol>
                <a:gridCol w="1636121">
                  <a:extLst>
                    <a:ext uri="{9D8B030D-6E8A-4147-A177-3AD203B41FA5}">
                      <a16:colId xmlns:a16="http://schemas.microsoft.com/office/drawing/2014/main" val="904787464"/>
                    </a:ext>
                  </a:extLst>
                </a:gridCol>
                <a:gridCol w="1636121">
                  <a:extLst>
                    <a:ext uri="{9D8B030D-6E8A-4147-A177-3AD203B41FA5}">
                      <a16:colId xmlns:a16="http://schemas.microsoft.com/office/drawing/2014/main" val="1809704430"/>
                    </a:ext>
                  </a:extLst>
                </a:gridCol>
              </a:tblGrid>
              <a:tr h="3316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mn-lt"/>
                        </a:rPr>
                        <a:t>Journal Entry</a:t>
                      </a:r>
                    </a:p>
                  </a:txBody>
                  <a:tcPr marL="87002" marR="87002"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n-lt"/>
                          <a:cs typeface="Arial" panose="020B0604020202020204" pitchFamily="34" charset="0"/>
                        </a:rPr>
                        <a:t>($ in millions)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mn-lt"/>
                        </a:rPr>
                        <a:t>Debit</a:t>
                      </a:r>
                      <a:endParaRPr lang="en-IN" sz="1600" b="1" baseline="30000" dirty="0">
                        <a:latin typeface="+mn-lt"/>
                      </a:endParaRPr>
                    </a:p>
                  </a:txBody>
                  <a:tcPr marL="87002" marR="87002"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n-lt"/>
                          <a:cs typeface="Arial" panose="020B0604020202020204" pitchFamily="34" charset="0"/>
                        </a:rPr>
                        <a:t>($ in millions)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mn-lt"/>
                        </a:rPr>
                        <a:t>Credit</a:t>
                      </a:r>
                      <a:endParaRPr lang="en-IN" sz="1600" b="1" baseline="30000" dirty="0">
                        <a:latin typeface="+mn-lt"/>
                      </a:endParaRPr>
                    </a:p>
                  </a:txBody>
                  <a:tcPr marL="87002" marR="87002" anchor="b"/>
                </a:tc>
                <a:extLst>
                  <a:ext uri="{0D108BD9-81ED-4DB2-BD59-A6C34878D82A}">
                    <a16:rowId xmlns:a16="http://schemas.microsoft.com/office/drawing/2014/main" val="721881791"/>
                  </a:ext>
                </a:extLst>
              </a:tr>
              <a:tr h="3028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mn-lt"/>
                        </a:rPr>
                        <a:t>When advance is collected</a:t>
                      </a:r>
                    </a:p>
                  </a:txBody>
                  <a:tcPr marL="87002" marR="87002"/>
                </a:tc>
                <a:tc>
                  <a:txBody>
                    <a:bodyPr/>
                    <a:lstStyle/>
                    <a:p>
                      <a:pPr algn="r"/>
                      <a:endParaRPr lang="en-US" sz="1600" dirty="0"/>
                    </a:p>
                  </a:txBody>
                  <a:tcPr marL="87002" marR="87002"/>
                </a:tc>
                <a:tc>
                  <a:txBody>
                    <a:bodyPr/>
                    <a:lstStyle/>
                    <a:p>
                      <a:pPr algn="r"/>
                      <a:endParaRPr lang="en-US" sz="1600"/>
                    </a:p>
                  </a:txBody>
                  <a:tcPr marL="87002" marR="87002"/>
                </a:tc>
                <a:extLst>
                  <a:ext uri="{0D108BD9-81ED-4DB2-BD59-A6C34878D82A}">
                    <a16:rowId xmlns:a16="http://schemas.microsoft.com/office/drawing/2014/main" val="1733721803"/>
                  </a:ext>
                </a:extLst>
              </a:tr>
              <a:tr h="302898">
                <a:tc>
                  <a:txBody>
                    <a:bodyPr/>
                    <a:lstStyle/>
                    <a:p>
                      <a:r>
                        <a:rPr lang="en-IN" sz="1600" dirty="0">
                          <a:latin typeface="+mn-lt"/>
                        </a:rPr>
                        <a:t>Cash</a:t>
                      </a:r>
                    </a:p>
                  </a:txBody>
                  <a:tcPr marL="87002" marR="8700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mn-lt"/>
                        </a:rPr>
                        <a:t>20</a:t>
                      </a:r>
                    </a:p>
                  </a:txBody>
                  <a:tcPr marL="87002" marR="87002"/>
                </a:tc>
                <a:tc>
                  <a:txBody>
                    <a:bodyPr/>
                    <a:lstStyle/>
                    <a:p>
                      <a:pPr algn="r"/>
                      <a:endParaRPr lang="en-US" sz="1600" dirty="0"/>
                    </a:p>
                  </a:txBody>
                  <a:tcPr marL="87002" marR="87002"/>
                </a:tc>
                <a:extLst>
                  <a:ext uri="{0D108BD9-81ED-4DB2-BD59-A6C34878D82A}">
                    <a16:rowId xmlns:a16="http://schemas.microsoft.com/office/drawing/2014/main" val="448303086"/>
                  </a:ext>
                </a:extLst>
              </a:tr>
              <a:tr h="302898">
                <a:tc>
                  <a:txBody>
                    <a:bodyPr/>
                    <a:lstStyle/>
                    <a:p>
                      <a:pPr marL="354013" marR="0" lvl="0" indent="0" algn="l" defTabSz="914400" rtl="0" eaLnBrk="1" fontAlgn="auto" latinLnBrk="0" hangingPunct="1">
                        <a:lnSpc>
                          <a:spcPct val="100000"/>
                        </a:lnSpc>
                        <a:spcBef>
                          <a:spcPts val="0"/>
                        </a:spcBef>
                        <a:spcAft>
                          <a:spcPts val="0"/>
                        </a:spcAft>
                        <a:buClrTx/>
                        <a:buSzTx/>
                        <a:buFontTx/>
                        <a:buNone/>
                        <a:tabLst>
                          <a:tab pos="398463" algn="l"/>
                        </a:tabLst>
                        <a:defRPr/>
                      </a:pPr>
                      <a:r>
                        <a:rPr lang="en-US" sz="1600" dirty="0">
                          <a:latin typeface="+mn-lt"/>
                        </a:rPr>
                        <a:t>Deferred subscription revenue</a:t>
                      </a:r>
                    </a:p>
                  </a:txBody>
                  <a:tcPr marL="87002" marR="87002"/>
                </a:tc>
                <a:tc>
                  <a:txBody>
                    <a:bodyPr/>
                    <a:lstStyle/>
                    <a:p>
                      <a:pPr algn="r"/>
                      <a:endParaRPr lang="en-US" sz="1600" dirty="0"/>
                    </a:p>
                  </a:txBody>
                  <a:tcPr marL="87002" marR="87002"/>
                </a:tc>
                <a:tc>
                  <a:txBody>
                    <a:bodyPr/>
                    <a:lstStyle/>
                    <a:p>
                      <a:pPr algn="r"/>
                      <a:r>
                        <a:rPr lang="en-IN" sz="1600" dirty="0">
                          <a:latin typeface="+mn-lt"/>
                        </a:rPr>
                        <a:t>20</a:t>
                      </a:r>
                    </a:p>
                  </a:txBody>
                  <a:tcPr marL="87002" marR="87002"/>
                </a:tc>
                <a:extLst>
                  <a:ext uri="{0D108BD9-81ED-4DB2-BD59-A6C34878D82A}">
                    <a16:rowId xmlns:a16="http://schemas.microsoft.com/office/drawing/2014/main" val="4263939588"/>
                  </a:ext>
                </a:extLst>
              </a:tr>
              <a:tr h="302898">
                <a:tc>
                  <a:txBody>
                    <a:bodyPr/>
                    <a:lstStyle/>
                    <a:p>
                      <a:pPr marL="0" marR="0" lvl="0" indent="0" algn="l" defTabSz="914400" rtl="0" eaLnBrk="1" fontAlgn="auto" latinLnBrk="0" hangingPunct="1">
                        <a:lnSpc>
                          <a:spcPct val="100000"/>
                        </a:lnSpc>
                        <a:spcBef>
                          <a:spcPts val="0"/>
                        </a:spcBef>
                        <a:spcAft>
                          <a:spcPts val="0"/>
                        </a:spcAft>
                        <a:buClrTx/>
                        <a:buSzTx/>
                        <a:buFontTx/>
                        <a:buNone/>
                        <a:tabLst>
                          <a:tab pos="398463" algn="l"/>
                        </a:tabLst>
                        <a:defRPr/>
                      </a:pPr>
                      <a:r>
                        <a:rPr lang="en-US" sz="1600" b="1" dirty="0">
                          <a:latin typeface="+mn-lt"/>
                        </a:rPr>
                        <a:t>When product is delivered</a:t>
                      </a:r>
                    </a:p>
                  </a:txBody>
                  <a:tcPr marL="87002" marR="87002"/>
                </a:tc>
                <a:tc>
                  <a:txBody>
                    <a:bodyPr/>
                    <a:lstStyle/>
                    <a:p>
                      <a:pPr algn="r"/>
                      <a:endParaRPr lang="en-US" sz="1600" dirty="0"/>
                    </a:p>
                  </a:txBody>
                  <a:tcPr marL="87002" marR="8700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600" dirty="0">
                        <a:latin typeface="+mn-lt"/>
                      </a:endParaRPr>
                    </a:p>
                  </a:txBody>
                  <a:tcPr marL="87002" marR="87002"/>
                </a:tc>
                <a:extLst>
                  <a:ext uri="{0D108BD9-81ED-4DB2-BD59-A6C34878D82A}">
                    <a16:rowId xmlns:a16="http://schemas.microsoft.com/office/drawing/2014/main" val="3268184497"/>
                  </a:ext>
                </a:extLst>
              </a:tr>
              <a:tr h="302898">
                <a:tc>
                  <a:txBody>
                    <a:bodyPr/>
                    <a:lstStyle/>
                    <a:p>
                      <a:pPr marL="0" marR="0" lvl="0" indent="0" algn="l" defTabSz="914400" rtl="0" eaLnBrk="1" fontAlgn="auto" latinLnBrk="0" hangingPunct="1">
                        <a:lnSpc>
                          <a:spcPct val="100000"/>
                        </a:lnSpc>
                        <a:spcBef>
                          <a:spcPts val="0"/>
                        </a:spcBef>
                        <a:spcAft>
                          <a:spcPts val="0"/>
                        </a:spcAft>
                        <a:buClrTx/>
                        <a:buSzTx/>
                        <a:buFontTx/>
                        <a:buNone/>
                        <a:tabLst>
                          <a:tab pos="398463" algn="l"/>
                        </a:tabLst>
                        <a:defRPr/>
                      </a:pPr>
                      <a:r>
                        <a:rPr lang="en-US" sz="1600" dirty="0">
                          <a:latin typeface="+mn-lt"/>
                        </a:rPr>
                        <a:t>Deferred subscription revenue</a:t>
                      </a:r>
                    </a:p>
                  </a:txBody>
                  <a:tcPr marL="87002" marR="8700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mn-lt"/>
                        </a:rPr>
                        <a:t>5</a:t>
                      </a:r>
                    </a:p>
                  </a:txBody>
                  <a:tcPr marL="87002" marR="8700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600" dirty="0">
                        <a:latin typeface="+mn-lt"/>
                      </a:endParaRPr>
                    </a:p>
                  </a:txBody>
                  <a:tcPr marL="87002" marR="87002"/>
                </a:tc>
                <a:extLst>
                  <a:ext uri="{0D108BD9-81ED-4DB2-BD59-A6C34878D82A}">
                    <a16:rowId xmlns:a16="http://schemas.microsoft.com/office/drawing/2014/main" val="1782610457"/>
                  </a:ext>
                </a:extLst>
              </a:tr>
              <a:tr h="302898">
                <a:tc>
                  <a:txBody>
                    <a:bodyPr/>
                    <a:lstStyle/>
                    <a:p>
                      <a:pPr marL="339725" marR="0" lvl="0" indent="0" algn="l" defTabSz="914400" rtl="0" eaLnBrk="1" fontAlgn="auto" latinLnBrk="0" hangingPunct="1">
                        <a:lnSpc>
                          <a:spcPct val="100000"/>
                        </a:lnSpc>
                        <a:spcBef>
                          <a:spcPts val="0"/>
                        </a:spcBef>
                        <a:spcAft>
                          <a:spcPts val="0"/>
                        </a:spcAft>
                        <a:buClrTx/>
                        <a:buSzTx/>
                        <a:buFontTx/>
                        <a:buNone/>
                        <a:tabLst>
                          <a:tab pos="398463" algn="l"/>
                        </a:tabLst>
                        <a:defRPr/>
                      </a:pPr>
                      <a:r>
                        <a:rPr lang="en-US" sz="1600" dirty="0">
                          <a:latin typeface="+mn-lt"/>
                        </a:rPr>
                        <a:t>Subscription revenue</a:t>
                      </a:r>
                    </a:p>
                  </a:txBody>
                  <a:tcPr marL="87002" marR="87002"/>
                </a:tc>
                <a:tc>
                  <a:txBody>
                    <a:bodyPr/>
                    <a:lstStyle/>
                    <a:p>
                      <a:pPr algn="r"/>
                      <a:endParaRPr lang="en-US" sz="1600" dirty="0"/>
                    </a:p>
                  </a:txBody>
                  <a:tcPr marL="87002" marR="8700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mn-lt"/>
                        </a:rPr>
                        <a:t>5</a:t>
                      </a:r>
                    </a:p>
                  </a:txBody>
                  <a:tcPr marL="87002" marR="87002"/>
                </a:tc>
                <a:extLst>
                  <a:ext uri="{0D108BD9-81ED-4DB2-BD59-A6C34878D82A}">
                    <a16:rowId xmlns:a16="http://schemas.microsoft.com/office/drawing/2014/main" val="2749435424"/>
                  </a:ext>
                </a:extLst>
              </a:tr>
            </a:tbl>
          </a:graphicData>
        </a:graphic>
      </p:graphicFrame>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30</a:t>
            </a:fld>
            <a:endParaRPr lang="en-US"/>
          </a:p>
        </p:txBody>
      </p:sp>
    </p:spTree>
    <p:extLst>
      <p:ext uri="{BB962C8B-B14F-4D97-AF65-F5344CB8AC3E}">
        <p14:creationId xmlns:p14="http://schemas.microsoft.com/office/powerpoint/2010/main" val="1830930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899" y="192490"/>
            <a:ext cx="6692081" cy="903231"/>
          </a:xfrm>
        </p:spPr>
        <p:txBody>
          <a:bodyPr>
            <a:noAutofit/>
          </a:bodyPr>
          <a:lstStyle/>
          <a:p>
            <a:r>
              <a:rPr lang="en-US" dirty="0"/>
              <a:t>Gift Cards (Gift Certificates)</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O13.3</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754626"/>
          </a:xfrm>
        </p:spPr>
        <p:txBody>
          <a:bodyPr/>
          <a:lstStyle/>
          <a:p>
            <a:pPr>
              <a:lnSpc>
                <a:spcPct val="90000"/>
              </a:lnSpc>
              <a:defRPr/>
            </a:pPr>
            <a:r>
              <a:rPr lang="en-US" dirty="0">
                <a:solidFill>
                  <a:prstClr val="black"/>
                </a:solidFill>
              </a:rPr>
              <a:t>Cash received for sale of gift card recorded as deferred revenue.</a:t>
            </a: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2227997"/>
            <a:ext cx="8458200" cy="1566631"/>
          </a:xfrm>
        </p:spPr>
        <p:txBody>
          <a:bodyPr/>
          <a:lstStyle/>
          <a:p>
            <a:r>
              <a:rPr lang="en-IN" dirty="0"/>
              <a:t>Later recognition of revenue:</a:t>
            </a:r>
            <a:endParaRPr lang="en-US" dirty="0"/>
          </a:p>
          <a:p>
            <a:pPr marL="292608" indent="-292608">
              <a:buFont typeface="Arial" panose="020B0604020202020204" pitchFamily="34" charset="0"/>
              <a:buChar char="•"/>
            </a:pPr>
            <a:r>
              <a:rPr lang="en-IN" dirty="0"/>
              <a:t>On redemption.</a:t>
            </a:r>
            <a:endParaRPr lang="en-US" dirty="0"/>
          </a:p>
          <a:p>
            <a:pPr marL="292608" indent="-292608">
              <a:buFont typeface="Arial" panose="020B0604020202020204" pitchFamily="34" charset="0"/>
              <a:buChar char="•"/>
              <a:defRPr/>
            </a:pPr>
            <a:r>
              <a:rPr lang="en-IN" dirty="0"/>
              <a:t>On breakage (“remote probability of redemption”).</a:t>
            </a:r>
            <a:endParaRPr lang="en-US" dirty="0"/>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31</a:t>
            </a:fld>
            <a:endParaRPr lang="en-US"/>
          </a:p>
        </p:txBody>
      </p:sp>
    </p:spTree>
    <p:extLst>
      <p:ext uri="{BB962C8B-B14F-4D97-AF65-F5344CB8AC3E}">
        <p14:creationId xmlns:p14="http://schemas.microsoft.com/office/powerpoint/2010/main" val="2227929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a:bodyPr>
          <a:lstStyle/>
          <a:p>
            <a:r>
              <a:rPr lang="en-US" dirty="0"/>
              <a:t>Accounting for Gift Cards</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O13.3</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1241323"/>
          </a:xfrm>
        </p:spPr>
        <p:txBody>
          <a:bodyPr/>
          <a:lstStyle/>
          <a:p>
            <a:pPr>
              <a:defRPr/>
            </a:pPr>
            <a:r>
              <a:rPr lang="en-IN" sz="1800" dirty="0">
                <a:solidFill>
                  <a:schemeClr val="tx1"/>
                </a:solidFill>
              </a:rPr>
              <a:t>During May 2027, Great Buy, Inc., sold </a:t>
            </a:r>
            <a:r>
              <a:rPr lang="en-IN" sz="1800" b="1" dirty="0">
                <a:solidFill>
                  <a:schemeClr val="tx1"/>
                </a:solidFill>
              </a:rPr>
              <a:t>$2 million </a:t>
            </a:r>
            <a:r>
              <a:rPr lang="en-IN" sz="1800" dirty="0">
                <a:solidFill>
                  <a:schemeClr val="tx1"/>
                </a:solidFill>
              </a:rPr>
              <a:t>of gift cards. Also during May, </a:t>
            </a:r>
            <a:r>
              <a:rPr lang="en-IN" sz="1800" b="1" dirty="0">
                <a:solidFill>
                  <a:schemeClr val="tx1"/>
                </a:solidFill>
              </a:rPr>
              <a:t>$1.5 million </a:t>
            </a:r>
            <a:r>
              <a:rPr lang="en-IN" sz="1800" dirty="0">
                <a:solidFill>
                  <a:schemeClr val="tx1"/>
                </a:solidFill>
              </a:rPr>
              <a:t>of gift cards sold in May and in prior periods were redeemed by customers, and </a:t>
            </a:r>
            <a:r>
              <a:rPr lang="en-IN" sz="1800" b="1" dirty="0">
                <a:solidFill>
                  <a:schemeClr val="tx1"/>
                </a:solidFill>
              </a:rPr>
              <a:t>$1 million </a:t>
            </a:r>
            <a:r>
              <a:rPr lang="en-IN" sz="1800" dirty="0">
                <a:solidFill>
                  <a:schemeClr val="tx1"/>
                </a:solidFill>
              </a:rPr>
              <a:t>of gift cards sold in prior periods expired and were unused.</a:t>
            </a:r>
            <a:endParaRPr lang="en-US" sz="1800" dirty="0">
              <a:solidFill>
                <a:schemeClr val="tx1"/>
              </a:solidFill>
            </a:endParaRPr>
          </a:p>
        </p:txBody>
      </p:sp>
      <p:graphicFrame>
        <p:nvGraphicFramePr>
          <p:cNvPr id="18" name="Table 18">
            <a:extLst>
              <a:ext uri="{FF2B5EF4-FFF2-40B4-BE49-F238E27FC236}">
                <a16:creationId xmlns:a16="http://schemas.microsoft.com/office/drawing/2014/main" id="{1F42C34D-C93A-4D9E-A577-C2BC057BA4AF}"/>
              </a:ext>
            </a:extLst>
          </p:cNvPr>
          <p:cNvGraphicFramePr>
            <a:graphicFrameLocks noGrp="1"/>
          </p:cNvGraphicFramePr>
          <p:nvPr>
            <p:extLst>
              <p:ext uri="{D42A27DB-BD31-4B8C-83A1-F6EECF244321}">
                <p14:modId xmlns:p14="http://schemas.microsoft.com/office/powerpoint/2010/main" val="691392643"/>
              </p:ext>
            </p:extLst>
          </p:nvPr>
        </p:nvGraphicFramePr>
        <p:xfrm>
          <a:off x="673192" y="2625713"/>
          <a:ext cx="7797615" cy="3424200"/>
        </p:xfrm>
        <a:graphic>
          <a:graphicData uri="http://schemas.openxmlformats.org/drawingml/2006/table">
            <a:tbl>
              <a:tblPr firstRow="1" bandRow="1">
                <a:tableStyleId>{5C22544A-7EE6-4342-B048-85BDC9FD1C3A}</a:tableStyleId>
              </a:tblPr>
              <a:tblGrid>
                <a:gridCol w="5510981">
                  <a:extLst>
                    <a:ext uri="{9D8B030D-6E8A-4147-A177-3AD203B41FA5}">
                      <a16:colId xmlns:a16="http://schemas.microsoft.com/office/drawing/2014/main" val="3892461850"/>
                    </a:ext>
                  </a:extLst>
                </a:gridCol>
                <a:gridCol w="1143317">
                  <a:extLst>
                    <a:ext uri="{9D8B030D-6E8A-4147-A177-3AD203B41FA5}">
                      <a16:colId xmlns:a16="http://schemas.microsoft.com/office/drawing/2014/main" val="4171723205"/>
                    </a:ext>
                  </a:extLst>
                </a:gridCol>
                <a:gridCol w="1143317">
                  <a:extLst>
                    <a:ext uri="{9D8B030D-6E8A-4147-A177-3AD203B41FA5}">
                      <a16:colId xmlns:a16="http://schemas.microsoft.com/office/drawing/2014/main" val="533427665"/>
                    </a:ext>
                  </a:extLst>
                </a:gridCol>
              </a:tblGrid>
              <a:tr h="315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mn-lt"/>
                        </a:rPr>
                        <a:t>Journal Entry</a:t>
                      </a:r>
                      <a:endParaRPr lang="en-IN" sz="1600" b="1" baseline="30000" dirty="0">
                        <a:latin typeface="+mn-lt"/>
                      </a:endParaRPr>
                    </a:p>
                  </a:txBody>
                  <a:tcPr marT="37098" marB="37098"/>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mn-lt"/>
                        </a:rPr>
                        <a:t>Debit</a:t>
                      </a:r>
                    </a:p>
                  </a:txBody>
                  <a:tcPr marT="37098" marB="37098"/>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mn-lt"/>
                        </a:rPr>
                        <a:t>Credit </a:t>
                      </a:r>
                    </a:p>
                  </a:txBody>
                  <a:tcPr marT="37098" marB="37098"/>
                </a:tc>
                <a:extLst>
                  <a:ext uri="{0D108BD9-81ED-4DB2-BD59-A6C34878D82A}">
                    <a16:rowId xmlns:a16="http://schemas.microsoft.com/office/drawing/2014/main" val="4281062374"/>
                  </a:ext>
                </a:extLst>
              </a:tr>
              <a:tr h="315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mn-lt"/>
                        </a:rPr>
                        <a:t>To record sale of gift cards</a:t>
                      </a:r>
                      <a:endParaRPr lang="en-IN" sz="1600" b="1" baseline="30000" dirty="0">
                        <a:latin typeface="+mn-lt"/>
                      </a:endParaRPr>
                    </a:p>
                  </a:txBody>
                  <a:tcPr marT="37098" marB="37098"/>
                </a:tc>
                <a:tc>
                  <a:txBody>
                    <a:bodyPr/>
                    <a:lstStyle/>
                    <a:p>
                      <a:pPr algn="ctr"/>
                      <a:endParaRPr lang="en-US" sz="1600"/>
                    </a:p>
                  </a:txBody>
                  <a:tcPr marT="37098" marB="37098"/>
                </a:tc>
                <a:tc>
                  <a:txBody>
                    <a:bodyPr/>
                    <a:lstStyle/>
                    <a:p>
                      <a:pPr algn="ctr"/>
                      <a:endParaRPr lang="en-US" sz="1600" dirty="0"/>
                    </a:p>
                  </a:txBody>
                  <a:tcPr marT="37098" marB="37098"/>
                </a:tc>
                <a:extLst>
                  <a:ext uri="{0D108BD9-81ED-4DB2-BD59-A6C34878D82A}">
                    <a16:rowId xmlns:a16="http://schemas.microsoft.com/office/drawing/2014/main" val="837886195"/>
                  </a:ext>
                </a:extLst>
              </a:tr>
              <a:tr h="315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mn-lt"/>
                        </a:rPr>
                        <a:t>Cash</a:t>
                      </a:r>
                    </a:p>
                  </a:txBody>
                  <a:tcPr marT="37098" marB="37098"/>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mn-lt"/>
                        </a:rPr>
                        <a:t>2,000,000</a:t>
                      </a:r>
                    </a:p>
                  </a:txBody>
                  <a:tcPr marT="37098" marB="37098"/>
                </a:tc>
                <a:tc>
                  <a:txBody>
                    <a:bodyPr/>
                    <a:lstStyle/>
                    <a:p>
                      <a:pPr algn="r"/>
                      <a:endParaRPr lang="en-US" sz="1600"/>
                    </a:p>
                  </a:txBody>
                  <a:tcPr marT="37098" marB="37098"/>
                </a:tc>
                <a:extLst>
                  <a:ext uri="{0D108BD9-81ED-4DB2-BD59-A6C34878D82A}">
                    <a16:rowId xmlns:a16="http://schemas.microsoft.com/office/drawing/2014/main" val="2515359901"/>
                  </a:ext>
                </a:extLst>
              </a:tr>
              <a:tr h="315622">
                <a:tc>
                  <a:txBody>
                    <a:bodyPr/>
                    <a:lstStyle/>
                    <a:p>
                      <a:pPr marL="265113"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mn-lt"/>
                        </a:rPr>
                        <a:t>Deferred gift card revenue</a:t>
                      </a:r>
                    </a:p>
                  </a:txBody>
                  <a:tcPr marT="37098" marB="37098"/>
                </a:tc>
                <a:tc>
                  <a:txBody>
                    <a:bodyPr/>
                    <a:lstStyle/>
                    <a:p>
                      <a:pPr algn="r"/>
                      <a:endParaRPr lang="en-US" sz="1600" dirty="0"/>
                    </a:p>
                  </a:txBody>
                  <a:tcPr marT="37098" marB="37098"/>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b="1" dirty="0">
                          <a:latin typeface="+mn-lt"/>
                        </a:rPr>
                        <a:t>2,000,000</a:t>
                      </a:r>
                    </a:p>
                  </a:txBody>
                  <a:tcPr marT="37098" marB="37098"/>
                </a:tc>
                <a:extLst>
                  <a:ext uri="{0D108BD9-81ED-4DB2-BD59-A6C34878D82A}">
                    <a16:rowId xmlns:a16="http://schemas.microsoft.com/office/drawing/2014/main" val="1909076673"/>
                  </a:ext>
                </a:extLst>
              </a:tr>
              <a:tr h="5570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mn-lt"/>
                        </a:rPr>
                        <a:t>To record redemption of gift cards (ignoring entries to inventory and cost of sales) </a:t>
                      </a:r>
                      <a:r>
                        <a:rPr lang="en-US" sz="1600" dirty="0">
                          <a:latin typeface="+mn-lt"/>
                        </a:rPr>
                        <a:t>	</a:t>
                      </a:r>
                    </a:p>
                  </a:txBody>
                  <a:tcPr marT="37098" marB="37098"/>
                </a:tc>
                <a:tc>
                  <a:txBody>
                    <a:bodyPr/>
                    <a:lstStyle/>
                    <a:p>
                      <a:pPr algn="r"/>
                      <a:endParaRPr lang="en-US" sz="1600" dirty="0"/>
                    </a:p>
                  </a:txBody>
                  <a:tcPr marT="37098" marB="37098"/>
                </a:tc>
                <a:tc>
                  <a:txBody>
                    <a:bodyPr/>
                    <a:lstStyle/>
                    <a:p>
                      <a:pPr algn="r"/>
                      <a:endParaRPr lang="en-US" sz="1600" dirty="0"/>
                    </a:p>
                  </a:txBody>
                  <a:tcPr marT="37098" marB="37098"/>
                </a:tc>
                <a:extLst>
                  <a:ext uri="{0D108BD9-81ED-4DB2-BD59-A6C34878D82A}">
                    <a16:rowId xmlns:a16="http://schemas.microsoft.com/office/drawing/2014/main" val="1170899849"/>
                  </a:ext>
                </a:extLst>
              </a:tr>
              <a:tr h="315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mn-lt"/>
                        </a:rPr>
                        <a:t>Deferred gift card revenue</a:t>
                      </a:r>
                    </a:p>
                  </a:txBody>
                  <a:tcPr marT="37098" marB="37098"/>
                </a:tc>
                <a:tc>
                  <a:txBody>
                    <a:bodyPr/>
                    <a:lstStyle/>
                    <a:p>
                      <a:pPr algn="r"/>
                      <a:r>
                        <a:rPr lang="en-US" sz="1600" b="1" dirty="0"/>
                        <a:t>1,500,000</a:t>
                      </a:r>
                    </a:p>
                  </a:txBody>
                  <a:tcPr marT="37098" marB="37098"/>
                </a:tc>
                <a:tc>
                  <a:txBody>
                    <a:bodyPr/>
                    <a:lstStyle/>
                    <a:p>
                      <a:pPr algn="r"/>
                      <a:endParaRPr lang="en-US" sz="1600"/>
                    </a:p>
                  </a:txBody>
                  <a:tcPr marT="37098" marB="37098"/>
                </a:tc>
                <a:extLst>
                  <a:ext uri="{0D108BD9-81ED-4DB2-BD59-A6C34878D82A}">
                    <a16:rowId xmlns:a16="http://schemas.microsoft.com/office/drawing/2014/main" val="3285606860"/>
                  </a:ext>
                </a:extLst>
              </a:tr>
              <a:tr h="315622">
                <a:tc>
                  <a:txBody>
                    <a:bodyPr/>
                    <a:lstStyle/>
                    <a:p>
                      <a:pPr marL="265113" indent="0"/>
                      <a:r>
                        <a:rPr lang="en-US" sz="1600" dirty="0"/>
                        <a:t>Revenue—gift cards</a:t>
                      </a:r>
                    </a:p>
                  </a:txBody>
                  <a:tcPr marT="37098" marB="37098"/>
                </a:tc>
                <a:tc>
                  <a:txBody>
                    <a:bodyPr/>
                    <a:lstStyle/>
                    <a:p>
                      <a:pPr algn="r"/>
                      <a:endParaRPr lang="en-US" sz="1600"/>
                    </a:p>
                  </a:txBody>
                  <a:tcPr marT="37098" marB="37098"/>
                </a:tc>
                <a:tc>
                  <a:txBody>
                    <a:bodyPr/>
                    <a:lstStyle/>
                    <a:p>
                      <a:pPr algn="r"/>
                      <a:r>
                        <a:rPr lang="en-US" sz="1600" dirty="0"/>
                        <a:t>1,500,000</a:t>
                      </a:r>
                    </a:p>
                  </a:txBody>
                  <a:tcPr marT="37098" marB="37098"/>
                </a:tc>
                <a:extLst>
                  <a:ext uri="{0D108BD9-81ED-4DB2-BD59-A6C34878D82A}">
                    <a16:rowId xmlns:a16="http://schemas.microsoft.com/office/drawing/2014/main" val="174466975"/>
                  </a:ext>
                </a:extLst>
              </a:tr>
              <a:tr h="315622">
                <a:tc>
                  <a:txBody>
                    <a:bodyPr/>
                    <a:lstStyle/>
                    <a:p>
                      <a:r>
                        <a:rPr lang="en-IN" sz="1600" b="1" dirty="0"/>
                        <a:t>To record expiration of gift cards</a:t>
                      </a:r>
                    </a:p>
                  </a:txBody>
                  <a:tcPr marT="37098" marB="37098"/>
                </a:tc>
                <a:tc>
                  <a:txBody>
                    <a:bodyPr/>
                    <a:lstStyle/>
                    <a:p>
                      <a:pPr algn="r"/>
                      <a:endParaRPr lang="en-US" sz="1600" dirty="0"/>
                    </a:p>
                  </a:txBody>
                  <a:tcPr marT="37098" marB="37098"/>
                </a:tc>
                <a:tc>
                  <a:txBody>
                    <a:bodyPr/>
                    <a:lstStyle/>
                    <a:p>
                      <a:pPr algn="r"/>
                      <a:endParaRPr lang="en-US" sz="1600" dirty="0"/>
                    </a:p>
                  </a:txBody>
                  <a:tcPr marT="37098" marB="37098"/>
                </a:tc>
                <a:extLst>
                  <a:ext uri="{0D108BD9-81ED-4DB2-BD59-A6C34878D82A}">
                    <a16:rowId xmlns:a16="http://schemas.microsoft.com/office/drawing/2014/main" val="2373290560"/>
                  </a:ext>
                </a:extLst>
              </a:tr>
              <a:tr h="315622">
                <a:tc>
                  <a:txBody>
                    <a:bodyPr/>
                    <a:lstStyle/>
                    <a:p>
                      <a:r>
                        <a:rPr lang="en-IN" sz="1600" b="0" dirty="0"/>
                        <a:t>Deferred gift card revenue</a:t>
                      </a:r>
                    </a:p>
                  </a:txBody>
                  <a:tcPr marT="37098" marB="37098"/>
                </a:tc>
                <a:tc>
                  <a:txBody>
                    <a:bodyPr/>
                    <a:lstStyle/>
                    <a:p>
                      <a:pPr algn="r"/>
                      <a:r>
                        <a:rPr lang="en-US" sz="1600" b="1" dirty="0"/>
                        <a:t>1,000,000</a:t>
                      </a:r>
                    </a:p>
                  </a:txBody>
                  <a:tcPr marT="37098" marB="37098"/>
                </a:tc>
                <a:tc>
                  <a:txBody>
                    <a:bodyPr/>
                    <a:lstStyle/>
                    <a:p>
                      <a:pPr algn="r"/>
                      <a:endParaRPr lang="en-US" sz="1600" dirty="0"/>
                    </a:p>
                  </a:txBody>
                  <a:tcPr marT="37098" marB="37098"/>
                </a:tc>
                <a:extLst>
                  <a:ext uri="{0D108BD9-81ED-4DB2-BD59-A6C34878D82A}">
                    <a16:rowId xmlns:a16="http://schemas.microsoft.com/office/drawing/2014/main" val="1506486546"/>
                  </a:ext>
                </a:extLst>
              </a:tr>
              <a:tr h="315622">
                <a:tc>
                  <a:txBody>
                    <a:bodyPr/>
                    <a:lstStyle/>
                    <a:p>
                      <a:pPr marL="265113" indent="0"/>
                      <a:r>
                        <a:rPr lang="en-IN" sz="1600" b="0" dirty="0"/>
                        <a:t>Revenue—gift cards</a:t>
                      </a:r>
                    </a:p>
                  </a:txBody>
                  <a:tcPr marT="37098" marB="37098"/>
                </a:tc>
                <a:tc>
                  <a:txBody>
                    <a:bodyPr/>
                    <a:lstStyle/>
                    <a:p>
                      <a:pPr algn="r"/>
                      <a:endParaRPr lang="en-US" sz="1600" dirty="0"/>
                    </a:p>
                  </a:txBody>
                  <a:tcPr marT="37098" marB="37098"/>
                </a:tc>
                <a:tc>
                  <a:txBody>
                    <a:bodyPr/>
                    <a:lstStyle/>
                    <a:p>
                      <a:pPr algn="r"/>
                      <a:r>
                        <a:rPr lang="en-IN" sz="1600" b="0" dirty="0">
                          <a:solidFill>
                            <a:schemeClr val="tx1"/>
                          </a:solidFill>
                          <a:latin typeface="+mn-lt"/>
                        </a:rPr>
                        <a:t>1,000,000</a:t>
                      </a:r>
                      <a:endParaRPr lang="en-US" sz="1600" b="0" dirty="0">
                        <a:solidFill>
                          <a:schemeClr val="tx1"/>
                        </a:solidFill>
                      </a:endParaRPr>
                    </a:p>
                  </a:txBody>
                  <a:tcPr marT="37098" marB="37098"/>
                </a:tc>
                <a:extLst>
                  <a:ext uri="{0D108BD9-81ED-4DB2-BD59-A6C34878D82A}">
                    <a16:rowId xmlns:a16="http://schemas.microsoft.com/office/drawing/2014/main" val="1849458506"/>
                  </a:ext>
                </a:extLst>
              </a:tr>
            </a:tbl>
          </a:graphicData>
        </a:graphic>
      </p:graphicFrame>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32</a:t>
            </a:fld>
            <a:endParaRPr lang="en-US"/>
          </a:p>
        </p:txBody>
      </p:sp>
    </p:spTree>
    <p:extLst>
      <p:ext uri="{BB962C8B-B14F-4D97-AF65-F5344CB8AC3E}">
        <p14:creationId xmlns:p14="http://schemas.microsoft.com/office/powerpoint/2010/main" val="4235149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987048" cy="903231"/>
          </a:xfrm>
        </p:spPr>
        <p:txBody>
          <a:bodyPr>
            <a:noAutofit/>
          </a:bodyPr>
          <a:lstStyle/>
          <a:p>
            <a:r>
              <a:rPr lang="en-US" dirty="0"/>
              <a:t>Collections for Third Parties </a:t>
            </a:r>
            <a:r>
              <a:rPr lang="en-US" sz="1000" b="0" dirty="0"/>
              <a:t>1</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O13.3</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1315065"/>
          </a:xfrm>
        </p:spPr>
        <p:txBody>
          <a:bodyPr/>
          <a:lstStyle/>
          <a:p>
            <a:pPr marL="292608" indent="-292608">
              <a:buFont typeface="Arial" panose="020B0604020202020204" pitchFamily="34" charset="0"/>
              <a:buChar char="•"/>
            </a:pPr>
            <a:r>
              <a:rPr lang="en-US" sz="2000" dirty="0"/>
              <a:t>Companies often make collections for third parties from customers or from employees and periodically remit these amounts to the appropriate governmental (or other) units. Amounts collected this way represent liabilities until remitted.</a:t>
            </a: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2905337"/>
            <a:ext cx="8458200" cy="3525498"/>
          </a:xfrm>
        </p:spPr>
        <p:txBody>
          <a:bodyPr/>
          <a:lstStyle/>
          <a:p>
            <a:pPr marL="0" lvl="1" indent="0" defTabSz="1200150">
              <a:buNone/>
              <a:defRPr/>
            </a:pPr>
            <a:r>
              <a:rPr lang="en-US" sz="2000" b="1" dirty="0">
                <a:solidFill>
                  <a:schemeClr val="tx1"/>
                </a:solidFill>
                <a:cs typeface="Calibri"/>
              </a:rPr>
              <a:t>Most Common Examples.</a:t>
            </a:r>
          </a:p>
          <a:p>
            <a:pPr marL="0" lvl="1" indent="0" defTabSz="1200150">
              <a:buNone/>
              <a:defRPr/>
            </a:pPr>
            <a:r>
              <a:rPr lang="en-US" sz="2000" dirty="0">
                <a:solidFill>
                  <a:schemeClr val="tx1"/>
                </a:solidFill>
                <a:cs typeface="Calibri"/>
              </a:rPr>
              <a:t>Payroll-related deductions such as:</a:t>
            </a:r>
          </a:p>
          <a:p>
            <a:pPr marL="292608" lvl="3" indent="-292608" defTabSz="1200150">
              <a:spcBef>
                <a:spcPts val="1000"/>
              </a:spcBef>
              <a:spcAft>
                <a:spcPts val="0"/>
              </a:spcAft>
              <a:defRPr/>
            </a:pPr>
            <a:r>
              <a:rPr lang="en-US" sz="2000" dirty="0">
                <a:cs typeface="Calibri"/>
              </a:rPr>
              <a:t>Sales tax.</a:t>
            </a:r>
          </a:p>
          <a:p>
            <a:pPr marL="292608" lvl="3" indent="-292608" defTabSz="1200150">
              <a:spcBef>
                <a:spcPts val="1000"/>
              </a:spcBef>
              <a:spcAft>
                <a:spcPts val="0"/>
              </a:spcAft>
              <a:defRPr/>
            </a:pPr>
            <a:r>
              <a:rPr lang="en-US" sz="2000" dirty="0">
                <a:cs typeface="Calibri"/>
              </a:rPr>
              <a:t>Withholding taxes.</a:t>
            </a:r>
          </a:p>
          <a:p>
            <a:pPr marL="292608" lvl="3" indent="-292608" defTabSz="1200150">
              <a:spcBef>
                <a:spcPts val="1000"/>
              </a:spcBef>
              <a:spcAft>
                <a:spcPts val="0"/>
              </a:spcAft>
              <a:defRPr/>
            </a:pPr>
            <a:r>
              <a:rPr lang="en-US" sz="2000" dirty="0">
                <a:cs typeface="Calibri"/>
              </a:rPr>
              <a:t>Social Security taxes.</a:t>
            </a:r>
          </a:p>
          <a:p>
            <a:pPr marL="292608" lvl="3" indent="-292608" defTabSz="1200150">
              <a:spcBef>
                <a:spcPts val="1000"/>
              </a:spcBef>
              <a:spcAft>
                <a:spcPts val="0"/>
              </a:spcAft>
              <a:defRPr/>
            </a:pPr>
            <a:r>
              <a:rPr lang="en-US" sz="2000" dirty="0">
                <a:cs typeface="Calibri"/>
              </a:rPr>
              <a:t>Employee insurance.</a:t>
            </a:r>
          </a:p>
          <a:p>
            <a:pPr marL="292608" lvl="3" indent="-292608" defTabSz="1200150">
              <a:spcBef>
                <a:spcPts val="1000"/>
              </a:spcBef>
              <a:spcAft>
                <a:spcPts val="0"/>
              </a:spcAft>
              <a:defRPr/>
            </a:pPr>
            <a:r>
              <a:rPr lang="en-US" sz="2000" dirty="0">
                <a:cs typeface="Calibri"/>
              </a:rPr>
              <a:t>Employee contributions to retirement plans.</a:t>
            </a:r>
          </a:p>
          <a:p>
            <a:pPr marL="292608" lvl="3" indent="-292608" defTabSz="1200150">
              <a:spcBef>
                <a:spcPts val="1000"/>
              </a:spcBef>
              <a:spcAft>
                <a:spcPts val="0"/>
              </a:spcAft>
              <a:defRPr/>
            </a:pPr>
            <a:r>
              <a:rPr lang="en-US" sz="2000" dirty="0">
                <a:cs typeface="Calibri"/>
              </a:rPr>
              <a:t>Union dues.</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33</a:t>
            </a:fld>
            <a:endParaRPr lang="en-US"/>
          </a:p>
        </p:txBody>
      </p:sp>
    </p:spTree>
    <p:extLst>
      <p:ext uri="{BB962C8B-B14F-4D97-AF65-F5344CB8AC3E}">
        <p14:creationId xmlns:p14="http://schemas.microsoft.com/office/powerpoint/2010/main" val="2896761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7488494" cy="903231"/>
          </a:xfrm>
        </p:spPr>
        <p:txBody>
          <a:bodyPr>
            <a:normAutofit/>
          </a:bodyPr>
          <a:lstStyle/>
          <a:p>
            <a:r>
              <a:rPr lang="en-US" dirty="0"/>
              <a:t>Collections for Third Parties </a:t>
            </a:r>
            <a:r>
              <a:rPr lang="en-US" sz="1000" b="0" dirty="0"/>
              <a:t>2</a:t>
            </a:r>
            <a:endParaRPr lang="en-US"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O13.3</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813619"/>
          </a:xfrm>
        </p:spPr>
        <p:txBody>
          <a:bodyPr/>
          <a:lstStyle/>
          <a:p>
            <a:pPr>
              <a:defRPr/>
            </a:pPr>
            <a:r>
              <a:rPr lang="en-IN" dirty="0"/>
              <a:t>Assume a state sales tax rate of 4% and local sales tax rate of 3%. A sale is made for $100.</a:t>
            </a:r>
            <a:endParaRPr lang="en-US" dirty="0"/>
          </a:p>
        </p:txBody>
      </p:sp>
      <p:pic>
        <p:nvPicPr>
          <p:cNvPr id="14" name="Picture 13" descr="A table presents an example of collections for third parties is sales tax">
            <a:extLst>
              <a:ext uri="{FF2B5EF4-FFF2-40B4-BE49-F238E27FC236}">
                <a16:creationId xmlns:a16="http://schemas.microsoft.com/office/drawing/2014/main" id="{6BF2CA7D-D616-7006-4FCD-070AF14CB9D6}"/>
              </a:ext>
            </a:extLst>
          </p:cNvPr>
          <p:cNvPicPr>
            <a:picLocks noChangeAspect="1"/>
          </p:cNvPicPr>
          <p:nvPr/>
        </p:nvPicPr>
        <p:blipFill>
          <a:blip r:embed="rId3"/>
          <a:stretch>
            <a:fillRect/>
          </a:stretch>
        </p:blipFill>
        <p:spPr>
          <a:xfrm>
            <a:off x="758081" y="2405306"/>
            <a:ext cx="7627838" cy="3787816"/>
          </a:xfrm>
          <a:prstGeom prst="rect">
            <a:avLst/>
          </a:prstGeom>
        </p:spPr>
      </p:pic>
      <p:sp>
        <p:nvSpPr>
          <p:cNvPr id="15" name="Text Placeholder 14">
            <a:extLst>
              <a:ext uri="{FF2B5EF4-FFF2-40B4-BE49-F238E27FC236}">
                <a16:creationId xmlns:a16="http://schemas.microsoft.com/office/drawing/2014/main" id="{8DBF6DCE-5571-D171-2DE8-4388F9317452}"/>
              </a:ext>
            </a:extLst>
          </p:cNvPr>
          <p:cNvSpPr>
            <a:spLocks noGrp="1"/>
          </p:cNvSpPr>
          <p:nvPr>
            <p:ph type="body" sz="quarter" idx="12"/>
          </p:nvPr>
        </p:nvSpPr>
        <p:spPr>
          <a:xfrm>
            <a:off x="2971558" y="6324600"/>
            <a:ext cx="3200885" cy="190500"/>
          </a:xfrm>
        </p:spPr>
        <p:txBody>
          <a:bodyPr anchor="ctr"/>
          <a:lstStyle/>
          <a:p>
            <a:r>
              <a:rPr lang="en-IN" sz="1200" dirty="0">
                <a:hlinkClick r:id="rId4" action="ppaction://hlinksldjump"/>
              </a:rPr>
              <a:t>Access the text alternative for slide images.</a:t>
            </a:r>
            <a:endParaRPr lang="en-IN" sz="1200" dirty="0"/>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34</a:t>
            </a:fld>
            <a:endParaRPr lang="en-US"/>
          </a:p>
        </p:txBody>
      </p:sp>
    </p:spTree>
    <p:extLst>
      <p:ext uri="{BB962C8B-B14F-4D97-AF65-F5344CB8AC3E}">
        <p14:creationId xmlns:p14="http://schemas.microsoft.com/office/powerpoint/2010/main" val="3401001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899" y="192490"/>
            <a:ext cx="6795319" cy="903231"/>
          </a:xfrm>
        </p:spPr>
        <p:txBody>
          <a:bodyPr>
            <a:normAutofit fontScale="90000"/>
          </a:bodyPr>
          <a:lstStyle/>
          <a:p>
            <a:r>
              <a:rPr lang="en-US" dirty="0"/>
              <a:t>Current and Noncurrent Classification</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O13.4</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1"/>
            <a:ext cx="8458200" cy="1503088"/>
          </a:xfrm>
        </p:spPr>
        <p:txBody>
          <a:bodyPr/>
          <a:lstStyle/>
          <a:p>
            <a:pPr marL="0" lvl="1" indent="0">
              <a:spcBef>
                <a:spcPts val="500"/>
              </a:spcBef>
              <a:buNone/>
              <a:defRPr/>
            </a:pPr>
            <a:r>
              <a:rPr lang="en-US" sz="2200" dirty="0">
                <a:solidFill>
                  <a:schemeClr val="tx1"/>
                </a:solidFill>
              </a:rPr>
              <a:t>Companies typically prefer to report an obligation as noncurrent rather than current.</a:t>
            </a:r>
          </a:p>
          <a:p>
            <a:pPr lvl="1">
              <a:spcBef>
                <a:spcPts val="500"/>
              </a:spcBef>
              <a:defRPr/>
            </a:pPr>
            <a:r>
              <a:rPr lang="en-US" sz="2200" dirty="0">
                <a:solidFill>
                  <a:schemeClr val="tx1"/>
                </a:solidFill>
              </a:rPr>
              <a:t>Noncurrent classification results in </a:t>
            </a:r>
            <a:r>
              <a:rPr lang="en-US" sz="2200" b="1" dirty="0">
                <a:solidFill>
                  <a:schemeClr val="tx1"/>
                </a:solidFill>
              </a:rPr>
              <a:t>higher working capital </a:t>
            </a:r>
            <a:r>
              <a:rPr lang="en-US" sz="2200" dirty="0">
                <a:solidFill>
                  <a:schemeClr val="tx1"/>
                </a:solidFill>
              </a:rPr>
              <a:t>and a </a:t>
            </a:r>
            <a:r>
              <a:rPr lang="en-US" sz="2200" b="1" dirty="0">
                <a:solidFill>
                  <a:schemeClr val="tx1"/>
                </a:solidFill>
              </a:rPr>
              <a:t>higher current ratio.</a:t>
            </a:r>
          </a:p>
        </p:txBody>
      </p:sp>
      <p:pic>
        <p:nvPicPr>
          <p:cNvPr id="30" name="Picture 29" descr="A chart presents the current maturities of long-term debt.">
            <a:extLst>
              <a:ext uri="{FF2B5EF4-FFF2-40B4-BE49-F238E27FC236}">
                <a16:creationId xmlns:a16="http://schemas.microsoft.com/office/drawing/2014/main" id="{40C7F628-4ED0-51E0-F71F-F50C2E4E2632}"/>
              </a:ext>
            </a:extLst>
          </p:cNvPr>
          <p:cNvPicPr>
            <a:picLocks noChangeAspect="1"/>
          </p:cNvPicPr>
          <p:nvPr/>
        </p:nvPicPr>
        <p:blipFill>
          <a:blip r:embed="rId3"/>
          <a:stretch>
            <a:fillRect/>
          </a:stretch>
        </p:blipFill>
        <p:spPr>
          <a:xfrm>
            <a:off x="1150987" y="2998169"/>
            <a:ext cx="6842025" cy="3092115"/>
          </a:xfrm>
          <a:prstGeom prst="rect">
            <a:avLst/>
          </a:prstGeom>
        </p:spPr>
      </p:pic>
      <p:sp>
        <p:nvSpPr>
          <p:cNvPr id="31" name="Text Placeholder 14">
            <a:extLst>
              <a:ext uri="{FF2B5EF4-FFF2-40B4-BE49-F238E27FC236}">
                <a16:creationId xmlns:a16="http://schemas.microsoft.com/office/drawing/2014/main" id="{B5F991C1-3CB7-8F78-1242-233B9E1321B9}"/>
              </a:ext>
            </a:extLst>
          </p:cNvPr>
          <p:cNvSpPr>
            <a:spLocks noGrp="1"/>
          </p:cNvSpPr>
          <p:nvPr>
            <p:ph type="body" sz="quarter" idx="12"/>
          </p:nvPr>
        </p:nvSpPr>
        <p:spPr>
          <a:xfrm>
            <a:off x="2971558" y="6324600"/>
            <a:ext cx="3200885" cy="190500"/>
          </a:xfrm>
        </p:spPr>
        <p:txBody>
          <a:bodyPr anchor="ctr"/>
          <a:lstStyle/>
          <a:p>
            <a:r>
              <a:rPr lang="en-IN" sz="1200" dirty="0">
                <a:hlinkClick r:id="rId4" action="ppaction://hlinksldjump"/>
              </a:rPr>
              <a:t>Access the text alternative for slide images.</a:t>
            </a:r>
            <a:endParaRPr lang="en-IN" sz="1200" dirty="0"/>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35</a:t>
            </a:fld>
            <a:endParaRPr lang="en-US"/>
          </a:p>
        </p:txBody>
      </p:sp>
    </p:spTree>
    <p:extLst>
      <p:ext uri="{BB962C8B-B14F-4D97-AF65-F5344CB8AC3E}">
        <p14:creationId xmlns:p14="http://schemas.microsoft.com/office/powerpoint/2010/main" val="3008331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fontScale="90000"/>
          </a:bodyPr>
          <a:lstStyle/>
          <a:p>
            <a:r>
              <a:rPr lang="en-US" dirty="0"/>
              <a:t>Obligations Callable by the Creditor</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O13.4</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4544961"/>
          </a:xfrm>
        </p:spPr>
        <p:txBody>
          <a:bodyPr/>
          <a:lstStyle/>
          <a:p>
            <a:r>
              <a:rPr lang="en-US" dirty="0">
                <a:solidFill>
                  <a:schemeClr val="tx1"/>
                </a:solidFill>
              </a:rPr>
              <a:t>The requirement to classify currently maturing debt as a current liability includes:</a:t>
            </a:r>
          </a:p>
          <a:p>
            <a:pPr lvl="1">
              <a:defRPr/>
            </a:pPr>
            <a:r>
              <a:rPr lang="en-US" dirty="0">
                <a:solidFill>
                  <a:schemeClr val="tx1"/>
                </a:solidFill>
              </a:rPr>
              <a:t>Debt that is </a:t>
            </a:r>
            <a:r>
              <a:rPr lang="en-US" b="1" dirty="0">
                <a:solidFill>
                  <a:schemeClr val="tx1"/>
                </a:solidFill>
              </a:rPr>
              <a:t>callable</a:t>
            </a:r>
            <a:r>
              <a:rPr lang="en-US" dirty="0">
                <a:solidFill>
                  <a:schemeClr val="tx1"/>
                </a:solidFill>
              </a:rPr>
              <a:t> (due on demand) by the creditor in the upcoming year/operating cycle, even if the debt is not expected to be called.</a:t>
            </a:r>
          </a:p>
          <a:p>
            <a:pPr lvl="1">
              <a:defRPr/>
            </a:pPr>
            <a:r>
              <a:rPr lang="en-US" dirty="0">
                <a:solidFill>
                  <a:schemeClr val="tx1"/>
                </a:solidFill>
              </a:rPr>
              <a:t>When the creditor has the right to demand payment because an existing violation of a provision of the debt agreement makes it callable.</a:t>
            </a:r>
          </a:p>
          <a:p>
            <a:pPr lvl="1">
              <a:defRPr/>
            </a:pPr>
            <a:r>
              <a:rPr lang="en-US" dirty="0">
                <a:solidFill>
                  <a:schemeClr val="tx1"/>
                </a:solidFill>
              </a:rPr>
              <a:t>Debt is not yet callable but will be callable within the year if an existing violation is not corrected within a specified grace period.</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36</a:t>
            </a:fld>
            <a:endParaRPr lang="en-US"/>
          </a:p>
        </p:txBody>
      </p:sp>
    </p:spTree>
    <p:extLst>
      <p:ext uri="{BB962C8B-B14F-4D97-AF65-F5344CB8AC3E}">
        <p14:creationId xmlns:p14="http://schemas.microsoft.com/office/powerpoint/2010/main" val="1064214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899" y="192490"/>
            <a:ext cx="7164029" cy="903231"/>
          </a:xfrm>
        </p:spPr>
        <p:txBody>
          <a:bodyPr>
            <a:normAutofit fontScale="90000"/>
          </a:bodyPr>
          <a:lstStyle/>
          <a:p>
            <a:r>
              <a:rPr lang="en-IN" dirty="0"/>
              <a:t>When Short-Term Obligations Are Expected to Be Refinanced</a:t>
            </a:r>
            <a:endParaRPr lang="en-US"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O13.4</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2937387"/>
          </a:xfrm>
        </p:spPr>
        <p:txBody>
          <a:bodyPr/>
          <a:lstStyle/>
          <a:p>
            <a:pPr>
              <a:spcBef>
                <a:spcPts val="0"/>
              </a:spcBef>
              <a:defRPr/>
            </a:pPr>
            <a:r>
              <a:rPr lang="en-US" dirty="0">
                <a:solidFill>
                  <a:schemeClr val="tx1"/>
                </a:solidFill>
              </a:rPr>
              <a:t>Short-term obligations that are expected to be refinanced on a long-term basis can be reported as noncurrent liabilities if two conditions are met:</a:t>
            </a:r>
          </a:p>
          <a:p>
            <a:pPr marL="402336" lvl="1" indent="-402336">
              <a:buFont typeface="+mj-lt"/>
              <a:buAutoNum type="arabicPeriod"/>
              <a:defRPr/>
            </a:pPr>
            <a:r>
              <a:rPr lang="en-US" dirty="0">
                <a:solidFill>
                  <a:schemeClr val="tx1"/>
                </a:solidFill>
              </a:rPr>
              <a:t>The company must </a:t>
            </a:r>
            <a:r>
              <a:rPr lang="en-US" b="1" dirty="0">
                <a:solidFill>
                  <a:schemeClr val="tx1"/>
                </a:solidFill>
              </a:rPr>
              <a:t>intend</a:t>
            </a:r>
            <a:r>
              <a:rPr lang="en-US" dirty="0">
                <a:solidFill>
                  <a:schemeClr val="tx1"/>
                </a:solidFill>
              </a:rPr>
              <a:t> to refinance on a long-term basis, and,</a:t>
            </a:r>
          </a:p>
          <a:p>
            <a:pPr marL="402336" lvl="1" indent="-402336">
              <a:buFont typeface="+mj-lt"/>
              <a:buAutoNum type="arabicPeriod"/>
              <a:defRPr/>
            </a:pPr>
            <a:r>
              <a:rPr lang="en-US" dirty="0">
                <a:solidFill>
                  <a:schemeClr val="tx1"/>
                </a:solidFill>
              </a:rPr>
              <a:t>The company must actually have demonstrated the </a:t>
            </a:r>
            <a:r>
              <a:rPr lang="en-US" b="1" dirty="0">
                <a:solidFill>
                  <a:schemeClr val="tx1"/>
                </a:solidFill>
              </a:rPr>
              <a:t>ability</a:t>
            </a:r>
            <a:r>
              <a:rPr lang="en-US" dirty="0">
                <a:solidFill>
                  <a:schemeClr val="tx1"/>
                </a:solidFill>
              </a:rPr>
              <a:t> to refinance on a long-term basis.</a:t>
            </a: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4379784"/>
            <a:ext cx="8458200" cy="901071"/>
          </a:xfrm>
        </p:spPr>
        <p:txBody>
          <a:bodyPr/>
          <a:lstStyle/>
          <a:p>
            <a:r>
              <a:rPr lang="en-US" dirty="0"/>
              <a:t>This is demonstrated by an existing refinancing agreement or actual financing prior to the issuance of financial statements.</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37</a:t>
            </a:fld>
            <a:endParaRPr lang="en-US"/>
          </a:p>
        </p:txBody>
      </p:sp>
    </p:spTree>
    <p:extLst>
      <p:ext uri="{BB962C8B-B14F-4D97-AF65-F5344CB8AC3E}">
        <p14:creationId xmlns:p14="http://schemas.microsoft.com/office/powerpoint/2010/main" val="3148260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899" y="192490"/>
            <a:ext cx="7311513" cy="903231"/>
          </a:xfrm>
        </p:spPr>
        <p:txBody>
          <a:bodyPr>
            <a:normAutofit fontScale="90000"/>
          </a:bodyPr>
          <a:lstStyle/>
          <a:p>
            <a:r>
              <a:rPr lang="en-US" dirty="0"/>
              <a:t>Refinancing Short-Term Obligations</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O13.1</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2273710"/>
          </a:xfrm>
        </p:spPr>
        <p:txBody>
          <a:bodyPr/>
          <a:lstStyle/>
          <a:p>
            <a:r>
              <a:rPr lang="en-US" sz="1600" dirty="0" err="1"/>
              <a:t>Brahm</a:t>
            </a:r>
            <a:r>
              <a:rPr lang="en-US" sz="1600" dirty="0"/>
              <a:t> Bros. Ice Cream had $12 million of notes that mature in May 2028 and also had $4 million of bonds issued in 1998 that mature in February 2028. On December 31, 2027, the company’s fiscal year-end, management intended to refinance both on a long-term basis.</a:t>
            </a:r>
          </a:p>
          <a:p>
            <a:r>
              <a:rPr lang="en-US" sz="1600" dirty="0"/>
              <a:t>On February 7, 2028, the company issued $4 million of 20-year bonds, applying the proceeds to repay the bond issue that matured that month. In early March, prior to the actual issuance of the 2027 financial statements, </a:t>
            </a:r>
            <a:r>
              <a:rPr lang="en-US" sz="1600" dirty="0" err="1"/>
              <a:t>Brahm</a:t>
            </a:r>
            <a:r>
              <a:rPr lang="en-US" sz="1600" dirty="0"/>
              <a:t> Bros. negotiated a line of credit with a commercial bank for up to $7 million any time during 2028. Any borrowings will mature two years from the date of borrowing.</a:t>
            </a:r>
          </a:p>
        </p:txBody>
      </p:sp>
      <p:graphicFrame>
        <p:nvGraphicFramePr>
          <p:cNvPr id="18" name="Table 17">
            <a:extLst>
              <a:ext uri="{FF2B5EF4-FFF2-40B4-BE49-F238E27FC236}">
                <a16:creationId xmlns:a16="http://schemas.microsoft.com/office/drawing/2014/main" id="{E9E95FF5-E884-4C2D-9BC6-E43A5B05FAB5}"/>
              </a:ext>
            </a:extLst>
          </p:cNvPr>
          <p:cNvGraphicFramePr>
            <a:graphicFrameLocks noGrp="1"/>
          </p:cNvGraphicFramePr>
          <p:nvPr>
            <p:extLst>
              <p:ext uri="{D42A27DB-BD31-4B8C-83A1-F6EECF244321}">
                <p14:modId xmlns:p14="http://schemas.microsoft.com/office/powerpoint/2010/main" val="1688673961"/>
              </p:ext>
            </p:extLst>
          </p:nvPr>
        </p:nvGraphicFramePr>
        <p:xfrm>
          <a:off x="1607812" y="3734234"/>
          <a:ext cx="5476395" cy="2543483"/>
        </p:xfrm>
        <a:graphic>
          <a:graphicData uri="http://schemas.openxmlformats.org/drawingml/2006/table">
            <a:tbl>
              <a:tblPr firstRow="1" bandRow="1">
                <a:tableStyleId>{5C22544A-7EE6-4342-B048-85BDC9FD1C3A}</a:tableStyleId>
              </a:tblPr>
              <a:tblGrid>
                <a:gridCol w="3436461">
                  <a:extLst>
                    <a:ext uri="{9D8B030D-6E8A-4147-A177-3AD203B41FA5}">
                      <a16:colId xmlns:a16="http://schemas.microsoft.com/office/drawing/2014/main" val="20000"/>
                    </a:ext>
                  </a:extLst>
                </a:gridCol>
                <a:gridCol w="2039934">
                  <a:extLst>
                    <a:ext uri="{9D8B030D-6E8A-4147-A177-3AD203B41FA5}">
                      <a16:colId xmlns:a16="http://schemas.microsoft.com/office/drawing/2014/main" val="20001"/>
                    </a:ext>
                  </a:extLst>
                </a:gridCol>
              </a:tblGrid>
              <a:tr h="565772">
                <a:tc>
                  <a:txBody>
                    <a:bodyPr/>
                    <a:lstStyle/>
                    <a:p>
                      <a:endParaRPr lang="en-US" sz="1600" b="1" dirty="0"/>
                    </a:p>
                  </a:txBody>
                  <a:tcPr marL="82780" marR="82780" marT="37844" marB="37844"/>
                </a:tc>
                <a:tc>
                  <a:txBody>
                    <a:bodyPr/>
                    <a:lstStyle/>
                    <a:p>
                      <a:pPr algn="ctr"/>
                      <a:r>
                        <a:rPr lang="en-US" sz="1600" dirty="0"/>
                        <a:t>December 31, 2027</a:t>
                      </a:r>
                    </a:p>
                    <a:p>
                      <a:pPr algn="ctr"/>
                      <a:r>
                        <a:rPr lang="en-US" sz="1600" dirty="0"/>
                        <a:t>($ in thousands)</a:t>
                      </a:r>
                      <a:endParaRPr lang="en-US" sz="1600" b="0" dirty="0"/>
                    </a:p>
                  </a:txBody>
                  <a:tcPr marL="82780" marR="82780" marT="37844" marB="37844"/>
                </a:tc>
                <a:extLst>
                  <a:ext uri="{0D108BD9-81ED-4DB2-BD59-A6C34878D82A}">
                    <a16:rowId xmlns:a16="http://schemas.microsoft.com/office/drawing/2014/main" val="10000"/>
                  </a:ext>
                </a:extLst>
              </a:tr>
              <a:tr h="319781">
                <a:tc>
                  <a:txBody>
                    <a:bodyPr/>
                    <a:lstStyle/>
                    <a:p>
                      <a:r>
                        <a:rPr lang="en-US" sz="1600" b="1" dirty="0"/>
                        <a:t>Classification</a:t>
                      </a:r>
                      <a:endParaRPr lang="en-US" sz="1600" b="1" dirty="0">
                        <a:solidFill>
                          <a:srgbClr val="C00000"/>
                        </a:solidFill>
                      </a:endParaRPr>
                    </a:p>
                  </a:txBody>
                  <a:tcPr marL="82780" marR="82780" marT="37844" marB="37844"/>
                </a:tc>
                <a:tc>
                  <a:txBody>
                    <a:bodyPr/>
                    <a:lstStyle/>
                    <a:p>
                      <a:pPr algn="ctr"/>
                      <a:endParaRPr lang="en-US" sz="1600" dirty="0"/>
                    </a:p>
                  </a:txBody>
                  <a:tcPr marL="82780" marR="82780" marT="37844" marB="37844"/>
                </a:tc>
                <a:extLst>
                  <a:ext uri="{0D108BD9-81ED-4DB2-BD59-A6C34878D82A}">
                    <a16:rowId xmlns:a16="http://schemas.microsoft.com/office/drawing/2014/main" val="10001"/>
                  </a:ext>
                </a:extLst>
              </a:tr>
              <a:tr h="319781">
                <a:tc>
                  <a:txBody>
                    <a:bodyPr/>
                    <a:lstStyle/>
                    <a:p>
                      <a:r>
                        <a:rPr lang="en-US" sz="1600" b="1" dirty="0"/>
                        <a:t>Current Liabilities</a:t>
                      </a:r>
                    </a:p>
                  </a:txBody>
                  <a:tcPr marL="82780" marR="82780" marT="37844" marB="37844"/>
                </a:tc>
                <a:tc>
                  <a:txBody>
                    <a:bodyPr/>
                    <a:lstStyle/>
                    <a:p>
                      <a:pPr algn="ctr"/>
                      <a:endParaRPr lang="en-US" sz="1600" dirty="0"/>
                    </a:p>
                  </a:txBody>
                  <a:tcPr marL="82780" marR="82780" marT="37844" marB="37844"/>
                </a:tc>
                <a:extLst>
                  <a:ext uri="{0D108BD9-81ED-4DB2-BD59-A6C34878D82A}">
                    <a16:rowId xmlns:a16="http://schemas.microsoft.com/office/drawing/2014/main" val="10002"/>
                  </a:ext>
                </a:extLst>
              </a:tr>
              <a:tr h="3788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Notes Payable ($12,000 − $7,000)</a:t>
                      </a:r>
                    </a:p>
                  </a:txBody>
                  <a:tcPr marL="82780" marR="82780" marT="37844" marB="37844"/>
                </a:tc>
                <a:tc>
                  <a:txBody>
                    <a:bodyPr/>
                    <a:lstStyle/>
                    <a:p>
                      <a:pPr algn="ctr"/>
                      <a:r>
                        <a:rPr lang="en-US" sz="1600" dirty="0"/>
                        <a:t>$5,000</a:t>
                      </a:r>
                    </a:p>
                  </a:txBody>
                  <a:tcPr marL="82780" marR="82780" marT="37844" marB="37844"/>
                </a:tc>
                <a:extLst>
                  <a:ext uri="{0D108BD9-81ED-4DB2-BD59-A6C34878D82A}">
                    <a16:rowId xmlns:a16="http://schemas.microsoft.com/office/drawing/2014/main" val="10003"/>
                  </a:ext>
                </a:extLst>
              </a:tr>
              <a:tr h="319781">
                <a:tc>
                  <a:txBody>
                    <a:bodyPr/>
                    <a:lstStyle/>
                    <a:p>
                      <a:r>
                        <a:rPr lang="en-US" sz="1600" b="1" dirty="0"/>
                        <a:t>Long-Term Liabilities</a:t>
                      </a:r>
                    </a:p>
                  </a:txBody>
                  <a:tcPr marL="82780" marR="82780" marT="37844" marB="37844"/>
                </a:tc>
                <a:tc>
                  <a:txBody>
                    <a:bodyPr/>
                    <a:lstStyle/>
                    <a:p>
                      <a:pPr algn="ctr"/>
                      <a:endParaRPr lang="en-US" sz="1600" dirty="0"/>
                    </a:p>
                  </a:txBody>
                  <a:tcPr marL="82780" marR="82780" marT="37844" marB="37844"/>
                </a:tc>
                <a:extLst>
                  <a:ext uri="{0D108BD9-81ED-4DB2-BD59-A6C34878D82A}">
                    <a16:rowId xmlns:a16="http://schemas.microsoft.com/office/drawing/2014/main" val="10004"/>
                  </a:ext>
                </a:extLst>
              </a:tr>
              <a:tr h="319781">
                <a:tc>
                  <a:txBody>
                    <a:bodyPr/>
                    <a:lstStyle/>
                    <a:p>
                      <a:r>
                        <a:rPr lang="en-US" sz="1600" dirty="0"/>
                        <a:t>Notes Payable</a:t>
                      </a:r>
                    </a:p>
                  </a:txBody>
                  <a:tcPr marL="82780" marR="82780" marT="37844" marB="37844"/>
                </a:tc>
                <a:tc>
                  <a:txBody>
                    <a:bodyPr/>
                    <a:lstStyle/>
                    <a:p>
                      <a:pPr algn="ctr"/>
                      <a:r>
                        <a:rPr lang="en-US" sz="1600" dirty="0"/>
                        <a:t>$7,000</a:t>
                      </a:r>
                    </a:p>
                  </a:txBody>
                  <a:tcPr marL="82780" marR="82780" marT="37844" marB="37844"/>
                </a:tc>
                <a:extLst>
                  <a:ext uri="{0D108BD9-81ED-4DB2-BD59-A6C34878D82A}">
                    <a16:rowId xmlns:a16="http://schemas.microsoft.com/office/drawing/2014/main" val="10005"/>
                  </a:ext>
                </a:extLst>
              </a:tr>
              <a:tr h="319781">
                <a:tc>
                  <a:txBody>
                    <a:bodyPr/>
                    <a:lstStyle/>
                    <a:p>
                      <a:r>
                        <a:rPr lang="en-US" sz="1600" dirty="0"/>
                        <a:t>Bonds Payable</a:t>
                      </a:r>
                    </a:p>
                  </a:txBody>
                  <a:tcPr marL="82780" marR="82780" marT="37844" marB="37844"/>
                </a:tc>
                <a:tc>
                  <a:txBody>
                    <a:bodyPr/>
                    <a:lstStyle/>
                    <a:p>
                      <a:pPr algn="ctr"/>
                      <a:r>
                        <a:rPr lang="en-US" sz="1600" dirty="0"/>
                        <a:t> 4,000</a:t>
                      </a:r>
                    </a:p>
                  </a:txBody>
                  <a:tcPr marL="82780" marR="82780" marT="37844" marB="37844"/>
                </a:tc>
                <a:extLst>
                  <a:ext uri="{0D108BD9-81ED-4DB2-BD59-A6C34878D82A}">
                    <a16:rowId xmlns:a16="http://schemas.microsoft.com/office/drawing/2014/main" val="10006"/>
                  </a:ext>
                </a:extLst>
              </a:tr>
            </a:tbl>
          </a:graphicData>
        </a:graphic>
      </p:graphicFrame>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38</a:t>
            </a:fld>
            <a:endParaRPr lang="en-US"/>
          </a:p>
        </p:txBody>
      </p:sp>
    </p:spTree>
    <p:extLst>
      <p:ext uri="{BB962C8B-B14F-4D97-AF65-F5344CB8AC3E}">
        <p14:creationId xmlns:p14="http://schemas.microsoft.com/office/powerpoint/2010/main" val="3843579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7616234" cy="903231"/>
          </a:xfrm>
        </p:spPr>
        <p:txBody>
          <a:bodyPr>
            <a:noAutofit/>
          </a:bodyPr>
          <a:lstStyle/>
          <a:p>
            <a:r>
              <a:rPr lang="en-IN" sz="2600" dirty="0"/>
              <a:t>International Financial Reporting Standards—Classification of Liabilities to Be Refinanced</a:t>
            </a:r>
            <a:endParaRPr lang="en-US" sz="2600"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O13.7</a:t>
            </a:r>
          </a:p>
        </p:txBody>
      </p:sp>
      <p:graphicFrame>
        <p:nvGraphicFramePr>
          <p:cNvPr id="18" name="Table 17">
            <a:extLst>
              <a:ext uri="{FF2B5EF4-FFF2-40B4-BE49-F238E27FC236}">
                <a16:creationId xmlns:a16="http://schemas.microsoft.com/office/drawing/2014/main" id="{3CB731D0-0979-4784-A679-595186CAB35B}"/>
              </a:ext>
            </a:extLst>
          </p:cNvPr>
          <p:cNvGraphicFramePr>
            <a:graphicFrameLocks noGrp="1"/>
          </p:cNvGraphicFramePr>
          <p:nvPr>
            <p:extLst>
              <p:ext uri="{D42A27DB-BD31-4B8C-83A1-F6EECF244321}">
                <p14:modId xmlns:p14="http://schemas.microsoft.com/office/powerpoint/2010/main" val="2163613477"/>
              </p:ext>
            </p:extLst>
          </p:nvPr>
        </p:nvGraphicFramePr>
        <p:xfrm>
          <a:off x="513555" y="2026920"/>
          <a:ext cx="8116890" cy="2316480"/>
        </p:xfrm>
        <a:graphic>
          <a:graphicData uri="http://schemas.openxmlformats.org/drawingml/2006/table">
            <a:tbl>
              <a:tblPr firstRow="1" bandRow="1">
                <a:tableStyleId>{5C22544A-7EE6-4342-B048-85BDC9FD1C3A}</a:tableStyleId>
              </a:tblPr>
              <a:tblGrid>
                <a:gridCol w="4058445">
                  <a:extLst>
                    <a:ext uri="{9D8B030D-6E8A-4147-A177-3AD203B41FA5}">
                      <a16:colId xmlns:a16="http://schemas.microsoft.com/office/drawing/2014/main" val="20000"/>
                    </a:ext>
                  </a:extLst>
                </a:gridCol>
                <a:gridCol w="4058445">
                  <a:extLst>
                    <a:ext uri="{9D8B030D-6E8A-4147-A177-3AD203B41FA5}">
                      <a16:colId xmlns:a16="http://schemas.microsoft.com/office/drawing/2014/main" val="20001"/>
                    </a:ext>
                  </a:extLst>
                </a:gridCol>
              </a:tblGrid>
              <a:tr h="247063">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algn="ctr"/>
                      <a:r>
                        <a:rPr lang="en-US" sz="2000" dirty="0">
                          <a:latin typeface="+mn-lt"/>
                        </a:rPr>
                        <a:t>U</a:t>
                      </a:r>
                      <a:r>
                        <a:rPr lang="en-US" sz="100" baseline="0" dirty="0">
                          <a:latin typeface="+mn-lt"/>
                        </a:rPr>
                        <a:t> </a:t>
                      </a:r>
                      <a:r>
                        <a:rPr lang="en-US" sz="2000" dirty="0">
                          <a:latin typeface="+mn-lt"/>
                        </a:rPr>
                        <a:t>S G</a:t>
                      </a:r>
                      <a:r>
                        <a:rPr lang="en-US" sz="100" dirty="0">
                          <a:latin typeface="+mn-lt"/>
                        </a:rPr>
                        <a:t> </a:t>
                      </a:r>
                      <a:r>
                        <a:rPr lang="en-US" sz="2000" dirty="0">
                          <a:latin typeface="+mn-lt"/>
                        </a:rPr>
                        <a:t>A</a:t>
                      </a:r>
                      <a:r>
                        <a:rPr lang="en-US" sz="100" dirty="0">
                          <a:latin typeface="+mn-lt"/>
                        </a:rPr>
                        <a:t> </a:t>
                      </a:r>
                      <a:r>
                        <a:rPr lang="en-US" sz="2000" dirty="0" err="1">
                          <a:latin typeface="+mn-lt"/>
                        </a:rPr>
                        <a:t>A</a:t>
                      </a:r>
                      <a:r>
                        <a:rPr lang="en-US" sz="100" dirty="0">
                          <a:latin typeface="+mn-lt"/>
                        </a:rPr>
                        <a:t> </a:t>
                      </a:r>
                      <a:r>
                        <a:rPr lang="en-US" sz="2000" dirty="0">
                          <a:latin typeface="+mn-lt"/>
                        </a:rPr>
                        <a:t>P</a:t>
                      </a:r>
                      <a:endParaRPr lang="en-US" sz="2000" dirty="0">
                        <a:solidFill>
                          <a:sysClr val="windowText" lastClr="000000"/>
                        </a:solidFill>
                        <a:latin typeface="+mn-lt"/>
                      </a:endParaRPr>
                    </a:p>
                  </a:txBody>
                  <a:tcPr/>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algn="ctr"/>
                      <a:r>
                        <a:rPr lang="en-US" sz="2000" dirty="0">
                          <a:latin typeface="+mn-lt"/>
                        </a:rPr>
                        <a:t>I</a:t>
                      </a:r>
                      <a:r>
                        <a:rPr lang="en-US" sz="100" dirty="0">
                          <a:latin typeface="+mn-lt"/>
                        </a:rPr>
                        <a:t> </a:t>
                      </a:r>
                      <a:r>
                        <a:rPr lang="en-US" sz="2000" dirty="0">
                          <a:latin typeface="+mn-lt"/>
                        </a:rPr>
                        <a:t>F</a:t>
                      </a:r>
                      <a:r>
                        <a:rPr lang="en-US" sz="100" dirty="0">
                          <a:latin typeface="+mn-lt"/>
                        </a:rPr>
                        <a:t> </a:t>
                      </a:r>
                      <a:r>
                        <a:rPr lang="en-US" sz="2000" dirty="0">
                          <a:latin typeface="+mn-lt"/>
                        </a:rPr>
                        <a:t>R</a:t>
                      </a:r>
                      <a:r>
                        <a:rPr lang="en-US" sz="100" dirty="0">
                          <a:latin typeface="+mn-lt"/>
                        </a:rPr>
                        <a:t> </a:t>
                      </a:r>
                      <a:r>
                        <a:rPr lang="en-US" sz="2000" dirty="0">
                          <a:latin typeface="+mn-lt"/>
                        </a:rPr>
                        <a:t>S</a:t>
                      </a:r>
                      <a:endParaRPr lang="en-US" sz="2000" dirty="0">
                        <a:solidFill>
                          <a:sysClr val="windowText" lastClr="000000"/>
                        </a:solidFill>
                        <a:latin typeface="+mn-lt"/>
                      </a:endParaRPr>
                    </a:p>
                  </a:txBody>
                  <a:tcPr/>
                </a:tc>
                <a:extLst>
                  <a:ext uri="{0D108BD9-81ED-4DB2-BD59-A6C34878D82A}">
                    <a16:rowId xmlns:a16="http://schemas.microsoft.com/office/drawing/2014/main" val="10000"/>
                  </a:ext>
                </a:extLst>
              </a:tr>
              <a:tr h="883237">
                <a:tc>
                  <a:txBody>
                    <a:bodyPr/>
                    <a:lstStyle/>
                    <a:p>
                      <a:r>
                        <a:rPr lang="en-IN" sz="2000" dirty="0">
                          <a:latin typeface="+mn-lt"/>
                        </a:rPr>
                        <a:t>Liabilities payable within the coming year are classified as long-term liabilities if refinancing</a:t>
                      </a:r>
                      <a:r>
                        <a:rPr lang="en-IN" sz="2000" baseline="0" dirty="0">
                          <a:latin typeface="+mn-lt"/>
                        </a:rPr>
                        <a:t> is completed before the date of issuance of the financial statements.</a:t>
                      </a:r>
                      <a:endParaRPr lang="en-IN" sz="2000" dirty="0">
                        <a:latin typeface="+mn-lt"/>
                      </a:endParaRPr>
                    </a:p>
                  </a:txBody>
                  <a:tcPr/>
                </a:tc>
                <a:tc>
                  <a:txBody>
                    <a:bodyPr/>
                    <a:lstStyle/>
                    <a:p>
                      <a:r>
                        <a:rPr lang="en-IN" sz="2000" u="none" strike="noStrike" kern="1200" baseline="0" dirty="0">
                          <a:latin typeface="+mn-lt"/>
                        </a:rPr>
                        <a:t>To be classified as long-term, liabilities must be refinanced before the balance sheet date.</a:t>
                      </a:r>
                      <a:endParaRPr lang="en-IN" sz="2000" b="0" i="0" u="none" strike="noStrike" kern="1200" baseline="0" dirty="0">
                        <a:solidFill>
                          <a:schemeClr val="tx1"/>
                        </a:solidFill>
                        <a:latin typeface="+mn-lt"/>
                        <a:ea typeface="+mn-ea"/>
                        <a:cs typeface="+mn-cs"/>
                      </a:endParaRPr>
                    </a:p>
                  </a:txBody>
                  <a:tcPr/>
                </a:tc>
                <a:extLst>
                  <a:ext uri="{0D108BD9-81ED-4DB2-BD59-A6C34878D82A}">
                    <a16:rowId xmlns:a16="http://schemas.microsoft.com/office/drawing/2014/main" val="10001"/>
                  </a:ext>
                </a:extLst>
              </a:tr>
            </a:tbl>
          </a:graphicData>
        </a:graphic>
      </p:graphicFrame>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39</a:t>
            </a:fld>
            <a:endParaRPr lang="en-US"/>
          </a:p>
        </p:txBody>
      </p:sp>
    </p:spTree>
    <p:extLst>
      <p:ext uri="{BB962C8B-B14F-4D97-AF65-F5344CB8AC3E}">
        <p14:creationId xmlns:p14="http://schemas.microsoft.com/office/powerpoint/2010/main" val="2302788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fontScale="90000"/>
          </a:bodyPr>
          <a:lstStyle/>
          <a:p>
            <a:r>
              <a:rPr lang="en-IN" dirty="0"/>
              <a:t>Recording Current Liabilities</a:t>
            </a:r>
            <a:endParaRPr lang="en-US"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O13.1</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1241323"/>
          </a:xfrm>
        </p:spPr>
        <p:txBody>
          <a:bodyPr/>
          <a:lstStyle/>
          <a:p>
            <a:pPr>
              <a:spcBef>
                <a:spcPts val="600"/>
              </a:spcBef>
            </a:pPr>
            <a:r>
              <a:rPr lang="en-US" sz="2200" dirty="0">
                <a:solidFill>
                  <a:schemeClr val="tx1"/>
                </a:solidFill>
              </a:rPr>
              <a:t>Liabilities should be recorded at their </a:t>
            </a:r>
            <a:r>
              <a:rPr lang="en-US" sz="2200" b="1" dirty="0">
                <a:solidFill>
                  <a:schemeClr val="tx1"/>
                </a:solidFill>
              </a:rPr>
              <a:t>present values:</a:t>
            </a:r>
          </a:p>
          <a:p>
            <a:pPr lvl="1"/>
            <a:r>
              <a:rPr lang="en-US" sz="2200" dirty="0">
                <a:solidFill>
                  <a:schemeClr val="tx1"/>
                </a:solidFill>
              </a:rPr>
              <a:t>Except liabilities payable within one year which are ordinarily recorded at </a:t>
            </a:r>
            <a:r>
              <a:rPr lang="en-US" sz="2200" b="1" dirty="0">
                <a:solidFill>
                  <a:schemeClr val="tx1"/>
                </a:solidFill>
              </a:rPr>
              <a:t>maturity amounts.</a:t>
            </a: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2701637"/>
            <a:ext cx="8458200" cy="3300957"/>
          </a:xfrm>
        </p:spPr>
        <p:txBody>
          <a:bodyPr/>
          <a:lstStyle/>
          <a:p>
            <a:pPr>
              <a:defRPr/>
            </a:pPr>
            <a:r>
              <a:rPr lang="en-US" sz="2200" b="1" dirty="0">
                <a:solidFill>
                  <a:schemeClr val="tx1"/>
                </a:solidFill>
              </a:rPr>
              <a:t>Most common examples:</a:t>
            </a:r>
          </a:p>
          <a:p>
            <a:pPr marL="292608" indent="-292608">
              <a:buFont typeface="Arial" panose="020B0604020202020204" pitchFamily="34" charset="0"/>
              <a:buChar char="•"/>
              <a:defRPr/>
            </a:pPr>
            <a:r>
              <a:rPr lang="en-US" sz="2200" dirty="0">
                <a:solidFill>
                  <a:schemeClr val="tx1"/>
                </a:solidFill>
              </a:rPr>
              <a:t>Accounts payable.</a:t>
            </a:r>
          </a:p>
          <a:p>
            <a:pPr marL="292608" indent="-292608">
              <a:buFont typeface="Arial" panose="020B0604020202020204" pitchFamily="34" charset="0"/>
              <a:buChar char="•"/>
              <a:defRPr/>
            </a:pPr>
            <a:r>
              <a:rPr lang="en-US" sz="2200" dirty="0">
                <a:solidFill>
                  <a:schemeClr val="tx1"/>
                </a:solidFill>
              </a:rPr>
              <a:t>Notes payable.</a:t>
            </a:r>
          </a:p>
          <a:p>
            <a:pPr marL="292608" indent="-292608">
              <a:buFont typeface="Arial" panose="020B0604020202020204" pitchFamily="34" charset="0"/>
              <a:buChar char="•"/>
              <a:defRPr/>
            </a:pPr>
            <a:r>
              <a:rPr lang="en-US" sz="2200" dirty="0">
                <a:solidFill>
                  <a:schemeClr val="tx1"/>
                </a:solidFill>
              </a:rPr>
              <a:t>Commercial paper.</a:t>
            </a:r>
          </a:p>
          <a:p>
            <a:pPr marL="292608" indent="-292608">
              <a:buFont typeface="Arial" panose="020B0604020202020204" pitchFamily="34" charset="0"/>
              <a:buChar char="•"/>
              <a:defRPr/>
            </a:pPr>
            <a:r>
              <a:rPr lang="en-US" sz="2200" dirty="0"/>
              <a:t>Income tax liability.</a:t>
            </a:r>
          </a:p>
          <a:p>
            <a:pPr marL="292608" indent="-292608">
              <a:buFont typeface="Arial" panose="020B0604020202020204" pitchFamily="34" charset="0"/>
              <a:buChar char="•"/>
              <a:defRPr/>
            </a:pPr>
            <a:r>
              <a:rPr lang="en-US" sz="2200" dirty="0"/>
              <a:t>Dividends payable.</a:t>
            </a:r>
          </a:p>
          <a:p>
            <a:pPr marL="292608" indent="-292608">
              <a:buFont typeface="Arial" panose="020B0604020202020204" pitchFamily="34" charset="0"/>
              <a:buChar char="•"/>
              <a:defRPr/>
            </a:pPr>
            <a:r>
              <a:rPr lang="en-US" sz="2200" dirty="0"/>
              <a:t>Accrued expenses.</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4</a:t>
            </a:fld>
            <a:endParaRPr lang="en-US"/>
          </a:p>
        </p:txBody>
      </p:sp>
    </p:spTree>
    <p:extLst>
      <p:ext uri="{BB962C8B-B14F-4D97-AF65-F5344CB8AC3E}">
        <p14:creationId xmlns:p14="http://schemas.microsoft.com/office/powerpoint/2010/main" val="1402838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270286"/>
            <a:ext cx="7012057" cy="747639"/>
          </a:xfrm>
        </p:spPr>
        <p:txBody>
          <a:bodyPr>
            <a:normAutofit/>
          </a:bodyPr>
          <a:lstStyle/>
          <a:p>
            <a:r>
              <a:rPr lang="en-US" dirty="0"/>
              <a:t>Loss Contingencies</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822096" y="412786"/>
            <a:ext cx="979004" cy="462638"/>
          </a:xfrm>
        </p:spPr>
        <p:txBody>
          <a:bodyPr rIns="0"/>
          <a:lstStyle/>
          <a:p>
            <a:pPr algn="just"/>
            <a:r>
              <a:rPr lang="en-US" sz="2000" dirty="0"/>
              <a:t>L</a:t>
            </a:r>
            <a:r>
              <a:rPr lang="en-US" sz="100" dirty="0"/>
              <a:t> </a:t>
            </a:r>
            <a:r>
              <a:rPr lang="en-US" sz="2000" dirty="0"/>
              <a:t>O13.5</a:t>
            </a:r>
          </a:p>
        </p:txBody>
      </p:sp>
      <p:sp>
        <p:nvSpPr>
          <p:cNvPr id="15" name="Content Placeholder 14">
            <a:extLst>
              <a:ext uri="{FF2B5EF4-FFF2-40B4-BE49-F238E27FC236}">
                <a16:creationId xmlns:a16="http://schemas.microsoft.com/office/drawing/2014/main" id="{DFFECAE5-2CF9-D5ED-CDFD-08E7AE9E0D54}"/>
              </a:ext>
            </a:extLst>
          </p:cNvPr>
          <p:cNvSpPr>
            <a:spLocks noGrp="1"/>
          </p:cNvSpPr>
          <p:nvPr>
            <p:ph sz="quarter" idx="14"/>
          </p:nvPr>
        </p:nvSpPr>
        <p:spPr>
          <a:xfrm>
            <a:off x="342900" y="1239045"/>
            <a:ext cx="8458200" cy="1022020"/>
          </a:xfrm>
        </p:spPr>
        <p:txBody>
          <a:bodyPr/>
          <a:lstStyle/>
          <a:p>
            <a:pPr marL="292608" indent="-292608">
              <a:buFont typeface="Arial" panose="020B0604020202020204" pitchFamily="34" charset="0"/>
              <a:buChar char="•"/>
            </a:pPr>
            <a:r>
              <a:rPr lang="en-US" sz="1800" dirty="0">
                <a:solidFill>
                  <a:schemeClr val="tx1"/>
                </a:solidFill>
              </a:rPr>
              <a:t>A </a:t>
            </a:r>
            <a:r>
              <a:rPr lang="en-US" sz="1800" b="1" dirty="0">
                <a:solidFill>
                  <a:schemeClr val="tx1"/>
                </a:solidFill>
              </a:rPr>
              <a:t>loss contingency </a:t>
            </a:r>
            <a:r>
              <a:rPr lang="en-US" sz="1800" dirty="0">
                <a:solidFill>
                  <a:schemeClr val="tx1"/>
                </a:solidFill>
              </a:rPr>
              <a:t>is an existing, uncertain situation involving potential loss depending on a future event.</a:t>
            </a:r>
          </a:p>
          <a:p>
            <a:pPr marL="292608" indent="-292608">
              <a:buFont typeface="Arial" panose="020B0604020202020204" pitchFamily="34" charset="0"/>
              <a:buChar char="•"/>
            </a:pPr>
            <a:r>
              <a:rPr lang="en-US" sz="1800" dirty="0">
                <a:solidFill>
                  <a:schemeClr val="tx1"/>
                </a:solidFill>
              </a:rPr>
              <a:t>Whether a contingency is accrued and reported as a liability depends on:</a:t>
            </a:r>
          </a:p>
        </p:txBody>
      </p:sp>
      <p:sp>
        <p:nvSpPr>
          <p:cNvPr id="16" name="Content Placeholder 15">
            <a:extLst>
              <a:ext uri="{FF2B5EF4-FFF2-40B4-BE49-F238E27FC236}">
                <a16:creationId xmlns:a16="http://schemas.microsoft.com/office/drawing/2014/main" id="{5F17AE73-3528-8BB5-9C38-85EE4B1ACDD5}"/>
              </a:ext>
            </a:extLst>
          </p:cNvPr>
          <p:cNvSpPr>
            <a:spLocks noGrp="1"/>
          </p:cNvSpPr>
          <p:nvPr>
            <p:ph sz="quarter" idx="15"/>
          </p:nvPr>
        </p:nvSpPr>
        <p:spPr>
          <a:xfrm>
            <a:off x="342900" y="2330818"/>
            <a:ext cx="8458200" cy="811902"/>
          </a:xfrm>
        </p:spPr>
        <p:txBody>
          <a:bodyPr/>
          <a:lstStyle/>
          <a:p>
            <a:pPr marL="621792" lvl="1" indent="-320040">
              <a:buFont typeface="+mj-lt"/>
              <a:buAutoNum type="arabicPeriod"/>
            </a:pPr>
            <a:r>
              <a:rPr lang="en-US" sz="1800" dirty="0">
                <a:solidFill>
                  <a:schemeClr val="tx1"/>
                </a:solidFill>
              </a:rPr>
              <a:t>The likelihood that the confirming event will occur.</a:t>
            </a:r>
          </a:p>
          <a:p>
            <a:pPr marL="621792" lvl="1" indent="-320040">
              <a:buFont typeface="+mj-lt"/>
              <a:buAutoNum type="arabicPeriod"/>
            </a:pPr>
            <a:r>
              <a:rPr lang="en-US" sz="1800" dirty="0">
                <a:solidFill>
                  <a:schemeClr val="tx1"/>
                </a:solidFill>
              </a:rPr>
              <a:t>What can be determined about the amount of loss.</a:t>
            </a:r>
          </a:p>
        </p:txBody>
      </p:sp>
      <p:sp>
        <p:nvSpPr>
          <p:cNvPr id="19" name="Content Placeholder 18">
            <a:extLst>
              <a:ext uri="{FF2B5EF4-FFF2-40B4-BE49-F238E27FC236}">
                <a16:creationId xmlns:a16="http://schemas.microsoft.com/office/drawing/2014/main" id="{23724CF1-9034-90F3-9A3F-B7B2FDCF0417}"/>
              </a:ext>
            </a:extLst>
          </p:cNvPr>
          <p:cNvSpPr>
            <a:spLocks noGrp="1"/>
          </p:cNvSpPr>
          <p:nvPr>
            <p:ph sz="quarter" idx="16"/>
          </p:nvPr>
        </p:nvSpPr>
        <p:spPr>
          <a:xfrm>
            <a:off x="342900" y="3280663"/>
            <a:ext cx="8458200" cy="657975"/>
          </a:xfrm>
        </p:spPr>
        <p:txBody>
          <a:bodyPr/>
          <a:lstStyle/>
          <a:p>
            <a:pPr marL="292608" indent="-292608">
              <a:buFont typeface="Arial" panose="020B0604020202020204" pitchFamily="34" charset="0"/>
              <a:buChar char="•"/>
            </a:pPr>
            <a:r>
              <a:rPr lang="en-US" sz="1800" dirty="0"/>
              <a:t>U</a:t>
            </a:r>
            <a:r>
              <a:rPr lang="en-US" sz="100" dirty="0"/>
              <a:t> </a:t>
            </a:r>
            <a:r>
              <a:rPr lang="en-US" sz="1800" dirty="0"/>
              <a:t>S G</a:t>
            </a:r>
            <a:r>
              <a:rPr lang="en-US" sz="100" dirty="0"/>
              <a:t> </a:t>
            </a:r>
            <a:r>
              <a:rPr lang="en-US" sz="1800" dirty="0"/>
              <a:t>A</a:t>
            </a:r>
            <a:r>
              <a:rPr lang="en-US" sz="100" dirty="0"/>
              <a:t> </a:t>
            </a:r>
            <a:r>
              <a:rPr lang="en-US" sz="1800" dirty="0" err="1"/>
              <a:t>A</a:t>
            </a:r>
            <a:r>
              <a:rPr lang="en-US" sz="100" dirty="0"/>
              <a:t> </a:t>
            </a:r>
            <a:r>
              <a:rPr lang="en-US" sz="1800" dirty="0"/>
              <a:t>P requires that the likelihood that the future event be categorized as probable, reasonably possible, or remote.</a:t>
            </a:r>
          </a:p>
          <a:p>
            <a:endParaRPr lang="en-US" sz="2000" dirty="0"/>
          </a:p>
        </p:txBody>
      </p:sp>
      <p:graphicFrame>
        <p:nvGraphicFramePr>
          <p:cNvPr id="18" name="Table 18">
            <a:extLst>
              <a:ext uri="{FF2B5EF4-FFF2-40B4-BE49-F238E27FC236}">
                <a16:creationId xmlns:a16="http://schemas.microsoft.com/office/drawing/2014/main" id="{7B473A0D-F177-4332-AE2F-7E4F49EF42FA}"/>
              </a:ext>
            </a:extLst>
          </p:cNvPr>
          <p:cNvGraphicFramePr>
            <a:graphicFrameLocks noGrp="1"/>
          </p:cNvGraphicFramePr>
          <p:nvPr>
            <p:extLst>
              <p:ext uri="{D42A27DB-BD31-4B8C-83A1-F6EECF244321}">
                <p14:modId xmlns:p14="http://schemas.microsoft.com/office/powerpoint/2010/main" val="375921594"/>
              </p:ext>
            </p:extLst>
          </p:nvPr>
        </p:nvGraphicFramePr>
        <p:xfrm>
          <a:off x="444295" y="4063211"/>
          <a:ext cx="8255410" cy="1242873"/>
        </p:xfrm>
        <a:graphic>
          <a:graphicData uri="http://schemas.openxmlformats.org/drawingml/2006/table">
            <a:tbl>
              <a:tblPr firstRow="1" bandRow="1">
                <a:tableStyleId>{5C22544A-7EE6-4342-B048-85BDC9FD1C3A}</a:tableStyleId>
              </a:tblPr>
              <a:tblGrid>
                <a:gridCol w="2601164">
                  <a:extLst>
                    <a:ext uri="{9D8B030D-6E8A-4147-A177-3AD203B41FA5}">
                      <a16:colId xmlns:a16="http://schemas.microsoft.com/office/drawing/2014/main" val="3195294403"/>
                    </a:ext>
                  </a:extLst>
                </a:gridCol>
                <a:gridCol w="5654246">
                  <a:extLst>
                    <a:ext uri="{9D8B030D-6E8A-4147-A177-3AD203B41FA5}">
                      <a16:colId xmlns:a16="http://schemas.microsoft.com/office/drawing/2014/main" val="1505403893"/>
                    </a:ext>
                  </a:extLst>
                </a:gridCol>
              </a:tblGrid>
              <a:tr h="342465">
                <a:tc>
                  <a:txBody>
                    <a:bodyPr/>
                    <a:lstStyle/>
                    <a:p>
                      <a:r>
                        <a:rPr lang="en-US" sz="1600" b="1" dirty="0">
                          <a:solidFill>
                            <a:schemeClr val="tx1"/>
                          </a:solidFill>
                        </a:rPr>
                        <a:t>Probable</a:t>
                      </a:r>
                    </a:p>
                  </a:txBody>
                  <a:tcPr marT="42222" marB="42222">
                    <a:solidFill>
                      <a:schemeClr val="bg1"/>
                    </a:solidFill>
                  </a:tcPr>
                </a:tc>
                <a:tc>
                  <a:txBody>
                    <a:bodyPr/>
                    <a:lstStyle/>
                    <a:p>
                      <a:r>
                        <a:rPr lang="en-US" sz="1600" b="0" baseline="0" dirty="0">
                          <a:solidFill>
                            <a:schemeClr val="tx1"/>
                          </a:solidFill>
                        </a:rPr>
                        <a:t>Confirming event is likely to occur.</a:t>
                      </a:r>
                      <a:endParaRPr lang="en-US" sz="1600" b="0" dirty="0">
                        <a:solidFill>
                          <a:schemeClr val="tx1"/>
                        </a:solidFill>
                      </a:endParaRPr>
                    </a:p>
                  </a:txBody>
                  <a:tcPr marT="42222" marB="42222">
                    <a:solidFill>
                      <a:schemeClr val="bg1"/>
                    </a:solidFill>
                  </a:tcPr>
                </a:tc>
                <a:extLst>
                  <a:ext uri="{0D108BD9-81ED-4DB2-BD59-A6C34878D82A}">
                    <a16:rowId xmlns:a16="http://schemas.microsoft.com/office/drawing/2014/main" val="4293847861"/>
                  </a:ext>
                </a:extLst>
              </a:tr>
              <a:tr h="567295">
                <a:tc>
                  <a:txBody>
                    <a:bodyPr/>
                    <a:lstStyle/>
                    <a:p>
                      <a:r>
                        <a:rPr lang="en-US" sz="1600" b="1" dirty="0">
                          <a:solidFill>
                            <a:schemeClr val="tx1"/>
                          </a:solidFill>
                        </a:rPr>
                        <a:t>Reasonably possible</a:t>
                      </a:r>
                    </a:p>
                  </a:txBody>
                  <a:tcPr marT="42222" marB="42222">
                    <a:solidFill>
                      <a:schemeClr val="bg1"/>
                    </a:solidFill>
                  </a:tcPr>
                </a:tc>
                <a:tc>
                  <a:txBody>
                    <a:bodyPr/>
                    <a:lstStyle/>
                    <a:p>
                      <a:r>
                        <a:rPr lang="en-US" sz="1600" b="0" dirty="0">
                          <a:solidFill>
                            <a:schemeClr val="tx1"/>
                          </a:solidFill>
                        </a:rPr>
                        <a:t>The chance the</a:t>
                      </a:r>
                      <a:r>
                        <a:rPr lang="en-US" sz="1600" b="0" baseline="0" dirty="0">
                          <a:solidFill>
                            <a:schemeClr val="tx1"/>
                          </a:solidFill>
                        </a:rPr>
                        <a:t> confirming event will occur is more than remote but less than likely.</a:t>
                      </a:r>
                      <a:endParaRPr lang="en-US" sz="1600" b="0" dirty="0">
                        <a:solidFill>
                          <a:schemeClr val="tx1"/>
                        </a:solidFill>
                      </a:endParaRPr>
                    </a:p>
                  </a:txBody>
                  <a:tcPr marT="42222" marB="42222">
                    <a:solidFill>
                      <a:schemeClr val="bg1"/>
                    </a:solidFill>
                  </a:tcPr>
                </a:tc>
                <a:extLst>
                  <a:ext uri="{0D108BD9-81ED-4DB2-BD59-A6C34878D82A}">
                    <a16:rowId xmlns:a16="http://schemas.microsoft.com/office/drawing/2014/main" val="751774353"/>
                  </a:ext>
                </a:extLst>
              </a:tr>
              <a:tr h="242767">
                <a:tc>
                  <a:txBody>
                    <a:bodyPr/>
                    <a:lstStyle/>
                    <a:p>
                      <a:r>
                        <a:rPr lang="en-US" sz="1600" b="1" dirty="0">
                          <a:solidFill>
                            <a:schemeClr val="tx1"/>
                          </a:solidFill>
                        </a:rPr>
                        <a:t>Remote</a:t>
                      </a:r>
                    </a:p>
                  </a:txBody>
                  <a:tcPr marT="42222" marB="42222">
                    <a:solidFill>
                      <a:schemeClr val="bg1"/>
                    </a:solidFill>
                  </a:tcPr>
                </a:tc>
                <a:tc>
                  <a:txBody>
                    <a:bodyPr/>
                    <a:lstStyle/>
                    <a:p>
                      <a:r>
                        <a:rPr lang="en-US" sz="1600" b="0" dirty="0">
                          <a:solidFill>
                            <a:schemeClr val="tx1"/>
                          </a:solidFill>
                        </a:rPr>
                        <a:t>The chance</a:t>
                      </a:r>
                      <a:r>
                        <a:rPr lang="en-US" sz="1600" b="0" baseline="0" dirty="0">
                          <a:solidFill>
                            <a:schemeClr val="tx1"/>
                          </a:solidFill>
                        </a:rPr>
                        <a:t> the confirming event will occur is slight.</a:t>
                      </a:r>
                      <a:endParaRPr lang="en-US" sz="1600" b="0" dirty="0">
                        <a:solidFill>
                          <a:schemeClr val="tx1"/>
                        </a:solidFill>
                      </a:endParaRPr>
                    </a:p>
                  </a:txBody>
                  <a:tcPr marT="42222" marB="42222">
                    <a:solidFill>
                      <a:schemeClr val="bg1"/>
                    </a:solidFill>
                  </a:tcPr>
                </a:tc>
                <a:extLst>
                  <a:ext uri="{0D108BD9-81ED-4DB2-BD59-A6C34878D82A}">
                    <a16:rowId xmlns:a16="http://schemas.microsoft.com/office/drawing/2014/main" val="2753160175"/>
                  </a:ext>
                </a:extLst>
              </a:tr>
            </a:tbl>
          </a:graphicData>
        </a:graphic>
      </p:graphicFrame>
      <p:sp>
        <p:nvSpPr>
          <p:cNvPr id="21" name="Content Placeholder 20">
            <a:extLst>
              <a:ext uri="{FF2B5EF4-FFF2-40B4-BE49-F238E27FC236}">
                <a16:creationId xmlns:a16="http://schemas.microsoft.com/office/drawing/2014/main" id="{CEB4A625-FD99-F429-E6C4-2ED4E071BFE8}"/>
              </a:ext>
            </a:extLst>
          </p:cNvPr>
          <p:cNvSpPr>
            <a:spLocks noGrp="1"/>
          </p:cNvSpPr>
          <p:nvPr>
            <p:ph sz="quarter" idx="18"/>
          </p:nvPr>
        </p:nvSpPr>
        <p:spPr>
          <a:xfrm>
            <a:off x="342900" y="5443676"/>
            <a:ext cx="8458200" cy="906085"/>
          </a:xfrm>
        </p:spPr>
        <p:txBody>
          <a:bodyPr/>
          <a:lstStyle/>
          <a:p>
            <a:r>
              <a:rPr lang="en-US" sz="1800" dirty="0"/>
              <a:t>Also key to reporting a contingent liability is its dollar amount. The amount of the potential loss is classified as either known, reasonably estimable, or not reasonably estimable.</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40</a:t>
            </a:fld>
            <a:endParaRPr lang="en-US"/>
          </a:p>
        </p:txBody>
      </p:sp>
    </p:spTree>
    <p:extLst>
      <p:ext uri="{BB962C8B-B14F-4D97-AF65-F5344CB8AC3E}">
        <p14:creationId xmlns:p14="http://schemas.microsoft.com/office/powerpoint/2010/main" val="2908068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899" y="192490"/>
            <a:ext cx="7400003" cy="903231"/>
          </a:xfrm>
        </p:spPr>
        <p:txBody>
          <a:bodyPr>
            <a:normAutofit fontScale="90000"/>
          </a:bodyPr>
          <a:lstStyle/>
          <a:p>
            <a:r>
              <a:rPr lang="en-US" dirty="0"/>
              <a:t>Disclosure of Potential Contingent Losses General Motors Company</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O13.5</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5267632"/>
          </a:xfrm>
        </p:spPr>
        <p:txBody>
          <a:bodyPr/>
          <a:lstStyle/>
          <a:p>
            <a:r>
              <a:rPr lang="en-US" sz="2200" b="1" dirty="0"/>
              <a:t>Note 16. Commitments and Contingencies (in part):</a:t>
            </a:r>
            <a:endParaRPr lang="en-US" sz="2200" dirty="0"/>
          </a:p>
          <a:p>
            <a:r>
              <a:rPr lang="en-US" sz="2200" dirty="0"/>
              <a:t>Various other legal actions, including class actions, governmental investigations, claims and proceedings, are pending against us or our related companies or joint ventures, including, but not limited to, matters arising out of alleged product defects; employment-related matters; product and workplace safety, vehicle emissions and fuel economy regulations; product warranties; financial services; dealer, supplier and other contractual relationships; government regulations relating to competition issues; tax-related matters not subject to the provision of Accounting Standards Codification 740, Income Taxes (indirect tax-related matters); product design, manufacture and performance; consumer protection laws; and environmental protection laws, including laws regulating air emissions, water discharges, waste management and environmental remediation from stationary sources.</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41</a:t>
            </a:fld>
            <a:endParaRPr lang="en-US"/>
          </a:p>
        </p:txBody>
      </p:sp>
    </p:spTree>
    <p:extLst>
      <p:ext uri="{BB962C8B-B14F-4D97-AF65-F5344CB8AC3E}">
        <p14:creationId xmlns:p14="http://schemas.microsoft.com/office/powerpoint/2010/main" val="4274252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7591732" cy="903231"/>
          </a:xfrm>
        </p:spPr>
        <p:txBody>
          <a:bodyPr>
            <a:normAutofit fontScale="90000"/>
          </a:bodyPr>
          <a:lstStyle/>
          <a:p>
            <a:r>
              <a:rPr lang="en-US" dirty="0"/>
              <a:t>Real World Financials ― Disclosures </a:t>
            </a:r>
            <a:r>
              <a:rPr lang="en-US" sz="1100" b="0" dirty="0"/>
              <a:t>2</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O13.2</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326923"/>
          </a:xfrm>
        </p:spPr>
        <p:txBody>
          <a:bodyPr/>
          <a:lstStyle/>
          <a:p>
            <a:r>
              <a:rPr lang="en-US" sz="1400" dirty="0"/>
              <a:t>Accrual of a Loss Contingency-Microsoft Corporation.</a:t>
            </a: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1722125"/>
            <a:ext cx="8458200" cy="1121901"/>
          </a:xfrm>
        </p:spPr>
        <p:txBody>
          <a:bodyPr/>
          <a:lstStyle/>
          <a:p>
            <a:r>
              <a:rPr lang="en-US" sz="1400" b="1" dirty="0"/>
              <a:t>Note 15. Contingencies (in part):</a:t>
            </a:r>
          </a:p>
          <a:p>
            <a:r>
              <a:rPr lang="en-US" sz="1400" dirty="0"/>
              <a:t>As of June 30, 2022, we accrued aggregate legal liabilities of $364 million. While we intend to defend these matters vigorously, adverse outcomes that we estimate could reach approximately $600 million in aggregate beyond recorded amounts are reasonably possible.</a:t>
            </a:r>
          </a:p>
        </p:txBody>
      </p:sp>
      <p:sp>
        <p:nvSpPr>
          <p:cNvPr id="6" name="Content Placeholder 5">
            <a:extLst>
              <a:ext uri="{FF2B5EF4-FFF2-40B4-BE49-F238E27FC236}">
                <a16:creationId xmlns:a16="http://schemas.microsoft.com/office/drawing/2014/main" id="{2793C28A-605E-4C46-B918-44F8AA2AB57D}"/>
              </a:ext>
            </a:extLst>
          </p:cNvPr>
          <p:cNvSpPr>
            <a:spLocks noGrp="1"/>
          </p:cNvSpPr>
          <p:nvPr>
            <p:ph sz="quarter" idx="16"/>
          </p:nvPr>
        </p:nvSpPr>
        <p:spPr>
          <a:xfrm>
            <a:off x="342900" y="2943828"/>
            <a:ext cx="7696200" cy="325855"/>
          </a:xfrm>
        </p:spPr>
        <p:txBody>
          <a:bodyPr/>
          <a:lstStyle/>
          <a:p>
            <a:r>
              <a:rPr lang="en-US" sz="1400" dirty="0">
                <a:solidFill>
                  <a:srgbClr val="000000"/>
                </a:solidFill>
              </a:rPr>
              <a:t>Disclosure of a Loss Contingency-Gilead Science, Inc.</a:t>
            </a:r>
            <a:endParaRPr lang="en-US" sz="1400" dirty="0"/>
          </a:p>
        </p:txBody>
      </p:sp>
      <p:sp>
        <p:nvSpPr>
          <p:cNvPr id="7" name="Content Placeholder 6">
            <a:extLst>
              <a:ext uri="{FF2B5EF4-FFF2-40B4-BE49-F238E27FC236}">
                <a16:creationId xmlns:a16="http://schemas.microsoft.com/office/drawing/2014/main" id="{B4DF34FC-50E0-426C-B100-7A1AAC3E5033}"/>
              </a:ext>
            </a:extLst>
          </p:cNvPr>
          <p:cNvSpPr>
            <a:spLocks noGrp="1"/>
          </p:cNvSpPr>
          <p:nvPr>
            <p:ph sz="quarter" idx="17"/>
          </p:nvPr>
        </p:nvSpPr>
        <p:spPr>
          <a:xfrm>
            <a:off x="342900" y="3370628"/>
            <a:ext cx="8458200" cy="2941682"/>
          </a:xfrm>
        </p:spPr>
        <p:txBody>
          <a:bodyPr/>
          <a:lstStyle/>
          <a:p>
            <a:r>
              <a:rPr lang="en-US" sz="1400" b="1" dirty="0"/>
              <a:t>Note. Commitments and Contingencies:</a:t>
            </a:r>
          </a:p>
          <a:p>
            <a:r>
              <a:rPr lang="en-US" sz="1400" b="1" dirty="0"/>
              <a:t>Litigation Related to Sofosbuvir:</a:t>
            </a:r>
          </a:p>
          <a:p>
            <a:r>
              <a:rPr lang="en-US" sz="1400" dirty="0"/>
              <a:t>In 2012, we acquired Pharmasset, Inc. Through the acquisition, we acquired sofosbuvir, a nucleotide analog that acts to inhibit the replication of H</a:t>
            </a:r>
            <a:r>
              <a:rPr lang="en-US" sz="100" dirty="0"/>
              <a:t> </a:t>
            </a:r>
            <a:r>
              <a:rPr lang="en-US" sz="1400" dirty="0"/>
              <a:t>C</a:t>
            </a:r>
            <a:r>
              <a:rPr lang="en-US" sz="100" dirty="0"/>
              <a:t> </a:t>
            </a:r>
            <a:r>
              <a:rPr lang="en-US" sz="1400" dirty="0"/>
              <a:t>V. In 2013, we received approval from F</a:t>
            </a:r>
            <a:r>
              <a:rPr lang="en-US" sz="100" u="sng" dirty="0"/>
              <a:t> </a:t>
            </a:r>
            <a:r>
              <a:rPr lang="en-US" sz="1400" dirty="0"/>
              <a:t>D</a:t>
            </a:r>
            <a:r>
              <a:rPr lang="en-US" sz="100" dirty="0"/>
              <a:t> </a:t>
            </a:r>
            <a:r>
              <a:rPr lang="en-US" sz="1400" dirty="0"/>
              <a:t>A for sofosbuvir, sold under the brand name </a:t>
            </a:r>
            <a:r>
              <a:rPr lang="en-US" sz="1400" dirty="0" err="1"/>
              <a:t>Sovaldi</a:t>
            </a:r>
            <a:r>
              <a:rPr lang="en-US" sz="1400" dirty="0"/>
              <a:t>. Sofosbuvir is also included in all of our marketed H</a:t>
            </a:r>
            <a:r>
              <a:rPr lang="en-US" sz="100" dirty="0"/>
              <a:t> </a:t>
            </a:r>
            <a:r>
              <a:rPr lang="en-US" sz="1400" dirty="0"/>
              <a:t>C</a:t>
            </a:r>
            <a:r>
              <a:rPr lang="en-US" sz="100" dirty="0"/>
              <a:t> </a:t>
            </a:r>
            <a:r>
              <a:rPr lang="en-US" sz="1400" dirty="0"/>
              <a:t>V products. We have received a number of litigation claims regarding sofosbuvir. While we have carefully considered these claims both prior to and following the acquisition and believe they are without merit, we cannot predict the ultimate outcome of such claims or range of loss. We are aware of patents and patent applications owned by third parties that have been or may in the future be alleged by such parties to cover the use of our H</a:t>
            </a:r>
            <a:r>
              <a:rPr lang="en-US" sz="100" dirty="0"/>
              <a:t> </a:t>
            </a:r>
            <a:r>
              <a:rPr lang="en-US" sz="1400" dirty="0"/>
              <a:t>C</a:t>
            </a:r>
            <a:r>
              <a:rPr lang="en-US" sz="100" dirty="0"/>
              <a:t> </a:t>
            </a:r>
            <a:r>
              <a:rPr lang="en-US" sz="1400" dirty="0"/>
              <a:t>V products. If third parties obtain valid and enforceable patents, and successfully prove infringement of those patents by our H</a:t>
            </a:r>
            <a:r>
              <a:rPr lang="en-US" sz="100" dirty="0"/>
              <a:t> </a:t>
            </a:r>
            <a:r>
              <a:rPr lang="en-US" sz="1400" dirty="0"/>
              <a:t>C</a:t>
            </a:r>
            <a:r>
              <a:rPr lang="en-US" sz="100" dirty="0"/>
              <a:t> </a:t>
            </a:r>
            <a:r>
              <a:rPr lang="en-US" sz="1400" dirty="0"/>
              <a:t>V products, we could be required to pay significant monetary damages.</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42</a:t>
            </a:fld>
            <a:endParaRPr lang="en-US"/>
          </a:p>
        </p:txBody>
      </p:sp>
    </p:spTree>
    <p:extLst>
      <p:ext uri="{BB962C8B-B14F-4D97-AF65-F5344CB8AC3E}">
        <p14:creationId xmlns:p14="http://schemas.microsoft.com/office/powerpoint/2010/main" val="3544070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7208274" cy="903231"/>
          </a:xfrm>
        </p:spPr>
        <p:txBody>
          <a:bodyPr>
            <a:normAutofit fontScale="90000"/>
          </a:bodyPr>
          <a:lstStyle/>
          <a:p>
            <a:r>
              <a:rPr lang="en-IN" dirty="0"/>
              <a:t>Accounting Treatment of Loss Contingencies</a:t>
            </a:r>
            <a:endParaRPr lang="en-US"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O13.6</a:t>
            </a:r>
          </a:p>
        </p:txBody>
      </p:sp>
      <p:graphicFrame>
        <p:nvGraphicFramePr>
          <p:cNvPr id="18" name="Table 18">
            <a:extLst>
              <a:ext uri="{FF2B5EF4-FFF2-40B4-BE49-F238E27FC236}">
                <a16:creationId xmlns:a16="http://schemas.microsoft.com/office/drawing/2014/main" id="{535BD39E-322E-4FDE-9262-6A86532881BA}"/>
              </a:ext>
            </a:extLst>
          </p:cNvPr>
          <p:cNvGraphicFramePr>
            <a:graphicFrameLocks noGrp="1"/>
          </p:cNvGraphicFramePr>
          <p:nvPr>
            <p:extLst>
              <p:ext uri="{D42A27DB-BD31-4B8C-83A1-F6EECF244321}">
                <p14:modId xmlns:p14="http://schemas.microsoft.com/office/powerpoint/2010/main" val="1212190090"/>
              </p:ext>
            </p:extLst>
          </p:nvPr>
        </p:nvGraphicFramePr>
        <p:xfrm>
          <a:off x="1365820" y="1264265"/>
          <a:ext cx="6407436" cy="2230908"/>
        </p:xfrm>
        <a:graphic>
          <a:graphicData uri="http://schemas.openxmlformats.org/drawingml/2006/table">
            <a:tbl>
              <a:tblPr firstRow="1" bandRow="1">
                <a:tableStyleId>{5C22544A-7EE6-4342-B048-85BDC9FD1C3A}</a:tableStyleId>
              </a:tblPr>
              <a:tblGrid>
                <a:gridCol w="1601859">
                  <a:extLst>
                    <a:ext uri="{9D8B030D-6E8A-4147-A177-3AD203B41FA5}">
                      <a16:colId xmlns:a16="http://schemas.microsoft.com/office/drawing/2014/main" val="2261472501"/>
                    </a:ext>
                  </a:extLst>
                </a:gridCol>
                <a:gridCol w="1601859">
                  <a:extLst>
                    <a:ext uri="{9D8B030D-6E8A-4147-A177-3AD203B41FA5}">
                      <a16:colId xmlns:a16="http://schemas.microsoft.com/office/drawing/2014/main" val="2026005787"/>
                    </a:ext>
                  </a:extLst>
                </a:gridCol>
                <a:gridCol w="1601859">
                  <a:extLst>
                    <a:ext uri="{9D8B030D-6E8A-4147-A177-3AD203B41FA5}">
                      <a16:colId xmlns:a16="http://schemas.microsoft.com/office/drawing/2014/main" val="3486305469"/>
                    </a:ext>
                  </a:extLst>
                </a:gridCol>
                <a:gridCol w="1601859">
                  <a:extLst>
                    <a:ext uri="{9D8B030D-6E8A-4147-A177-3AD203B41FA5}">
                      <a16:colId xmlns:a16="http://schemas.microsoft.com/office/drawing/2014/main" val="1719267835"/>
                    </a:ext>
                  </a:extLst>
                </a:gridCol>
              </a:tblGrid>
              <a:tr h="884125">
                <a:tc>
                  <a:txBody>
                    <a:bodyPr/>
                    <a:lstStyle/>
                    <a:p>
                      <a:pPr algn="ctr"/>
                      <a:r>
                        <a:rPr lang="en-US" sz="1200" b="1" dirty="0"/>
                        <a:t>Likelihood</a:t>
                      </a:r>
                    </a:p>
                  </a:txBody>
                  <a:tcPr marL="76446" marR="7644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Dollar Amount of Potential Loss</a:t>
                      </a:r>
                    </a:p>
                    <a:p>
                      <a:pPr algn="ctr"/>
                      <a:r>
                        <a:rPr lang="en-US" sz="1200" b="1" dirty="0"/>
                        <a:t>Known</a:t>
                      </a:r>
                    </a:p>
                  </a:txBody>
                  <a:tcPr marL="76446" marR="7644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Dollar Amount of Potential Loss</a:t>
                      </a:r>
                    </a:p>
                    <a:p>
                      <a:pPr algn="ctr"/>
                      <a:r>
                        <a:rPr lang="en-US" sz="1200" b="1" dirty="0"/>
                        <a:t>Reasonably </a:t>
                      </a:r>
                    </a:p>
                    <a:p>
                      <a:pPr algn="ctr"/>
                      <a:r>
                        <a:rPr lang="en-US" sz="1200" b="1" dirty="0"/>
                        <a:t>Estimable</a:t>
                      </a:r>
                    </a:p>
                  </a:txBody>
                  <a:tcPr marL="76446" marR="7644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Dollar Amount of Potential Loss</a:t>
                      </a:r>
                    </a:p>
                    <a:p>
                      <a:pPr algn="ctr"/>
                      <a:r>
                        <a:rPr lang="en-US" sz="1200" b="1" dirty="0"/>
                        <a:t>Not Reasonably Estimable</a:t>
                      </a:r>
                    </a:p>
                  </a:txBody>
                  <a:tcPr marL="76446" marR="76446" anchor="ctr"/>
                </a:tc>
                <a:extLst>
                  <a:ext uri="{0D108BD9-81ED-4DB2-BD59-A6C34878D82A}">
                    <a16:rowId xmlns:a16="http://schemas.microsoft.com/office/drawing/2014/main" val="1341014088"/>
                  </a:ext>
                </a:extLst>
              </a:tr>
              <a:tr h="491181">
                <a:tc>
                  <a:txBody>
                    <a:bodyPr/>
                    <a:lstStyle/>
                    <a:p>
                      <a:r>
                        <a:rPr lang="en-US" sz="1200" dirty="0"/>
                        <a:t>Probable</a:t>
                      </a:r>
                    </a:p>
                  </a:txBody>
                  <a:tcPr marL="76446" marR="76446"/>
                </a:tc>
                <a:tc>
                  <a:txBody>
                    <a:bodyPr/>
                    <a:lstStyle/>
                    <a:p>
                      <a:pPr algn="ctr"/>
                      <a:r>
                        <a:rPr lang="en-US" sz="1200" b="1" dirty="0">
                          <a:solidFill>
                            <a:schemeClr val="tx1"/>
                          </a:solidFill>
                        </a:rPr>
                        <a:t>Liability accrued and disclosure note</a:t>
                      </a:r>
                    </a:p>
                  </a:txBody>
                  <a:tcPr marL="76446" marR="76446"/>
                </a:tc>
                <a:tc>
                  <a:txBody>
                    <a:bodyPr/>
                    <a:lstStyle/>
                    <a:p>
                      <a:pPr algn="ctr"/>
                      <a:r>
                        <a:rPr lang="en-US" sz="1200" b="1" dirty="0">
                          <a:solidFill>
                            <a:schemeClr val="tx1"/>
                          </a:solidFill>
                        </a:rPr>
                        <a:t>Liability accrued and disclosure note</a:t>
                      </a:r>
                    </a:p>
                  </a:txBody>
                  <a:tcPr marL="76446" marR="76446"/>
                </a:tc>
                <a:tc>
                  <a:txBody>
                    <a:bodyPr/>
                    <a:lstStyle/>
                    <a:p>
                      <a:pPr algn="ctr"/>
                      <a:r>
                        <a:rPr lang="en-US" sz="1200" dirty="0">
                          <a:solidFill>
                            <a:schemeClr val="tx1"/>
                          </a:solidFill>
                        </a:rPr>
                        <a:t>Disclosure note only</a:t>
                      </a:r>
                    </a:p>
                  </a:txBody>
                  <a:tcPr marL="76446" marR="76446"/>
                </a:tc>
                <a:extLst>
                  <a:ext uri="{0D108BD9-81ED-4DB2-BD59-A6C34878D82A}">
                    <a16:rowId xmlns:a16="http://schemas.microsoft.com/office/drawing/2014/main" val="4270531289"/>
                  </a:ext>
                </a:extLst>
              </a:tr>
              <a:tr h="398402">
                <a:tc>
                  <a:txBody>
                    <a:bodyPr/>
                    <a:lstStyle/>
                    <a:p>
                      <a:r>
                        <a:rPr lang="en-US" sz="1200" dirty="0"/>
                        <a:t>Reasonably possible</a:t>
                      </a:r>
                    </a:p>
                  </a:txBody>
                  <a:tcPr marL="76446" marR="76446"/>
                </a:tc>
                <a:tc>
                  <a:txBody>
                    <a:bodyPr/>
                    <a:lstStyle/>
                    <a:p>
                      <a:pPr algn="ctr"/>
                      <a:r>
                        <a:rPr lang="en-US" sz="1200" dirty="0">
                          <a:solidFill>
                            <a:schemeClr val="tx1"/>
                          </a:solidFill>
                        </a:rPr>
                        <a:t>Disclosure note only</a:t>
                      </a:r>
                    </a:p>
                  </a:txBody>
                  <a:tcPr marL="76446" marR="76446"/>
                </a:tc>
                <a:tc>
                  <a:txBody>
                    <a:bodyPr/>
                    <a:lstStyle/>
                    <a:p>
                      <a:pPr algn="ctr"/>
                      <a:r>
                        <a:rPr lang="en-US" sz="1200" dirty="0">
                          <a:solidFill>
                            <a:schemeClr val="tx1"/>
                          </a:solidFill>
                        </a:rPr>
                        <a:t>Disclosure note only</a:t>
                      </a:r>
                    </a:p>
                  </a:txBody>
                  <a:tcPr marL="76446" marR="7644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Disclosure note only</a:t>
                      </a:r>
                    </a:p>
                  </a:txBody>
                  <a:tcPr marL="76446" marR="76446"/>
                </a:tc>
                <a:extLst>
                  <a:ext uri="{0D108BD9-81ED-4DB2-BD59-A6C34878D82A}">
                    <a16:rowId xmlns:a16="http://schemas.microsoft.com/office/drawing/2014/main" val="1168865864"/>
                  </a:ext>
                </a:extLst>
              </a:tr>
              <a:tr h="398402">
                <a:tc>
                  <a:txBody>
                    <a:bodyPr/>
                    <a:lstStyle/>
                    <a:p>
                      <a:r>
                        <a:rPr lang="en-US" sz="1200" dirty="0"/>
                        <a:t>Remote</a:t>
                      </a:r>
                    </a:p>
                  </a:txBody>
                  <a:tcPr marL="76446" marR="76446"/>
                </a:tc>
                <a:tc>
                  <a:txBody>
                    <a:bodyPr/>
                    <a:lstStyle/>
                    <a:p>
                      <a:pPr algn="ctr"/>
                      <a:r>
                        <a:rPr lang="en-US" sz="1200" dirty="0">
                          <a:solidFill>
                            <a:schemeClr val="tx1"/>
                          </a:solidFill>
                        </a:rPr>
                        <a:t>No disclosure required*</a:t>
                      </a:r>
                    </a:p>
                  </a:txBody>
                  <a:tcPr marL="76446" marR="7644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No disclosure required*</a:t>
                      </a:r>
                    </a:p>
                  </a:txBody>
                  <a:tcPr marL="76446" marR="7644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No disclosure required*</a:t>
                      </a:r>
                    </a:p>
                  </a:txBody>
                  <a:tcPr marL="76446" marR="76446"/>
                </a:tc>
                <a:extLst>
                  <a:ext uri="{0D108BD9-81ED-4DB2-BD59-A6C34878D82A}">
                    <a16:rowId xmlns:a16="http://schemas.microsoft.com/office/drawing/2014/main" val="1467909009"/>
                  </a:ext>
                </a:extLst>
              </a:tr>
            </a:tbl>
          </a:graphicData>
        </a:graphic>
      </p:graphicFrame>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3601183"/>
            <a:ext cx="8458200" cy="538071"/>
          </a:xfrm>
        </p:spPr>
        <p:txBody>
          <a:bodyPr/>
          <a:lstStyle/>
          <a:p>
            <a:pPr>
              <a:defRPr/>
            </a:pPr>
            <a:r>
              <a:rPr lang="en-US" sz="1600" dirty="0"/>
              <a:t>*Except for certain guarantees and other specified off-balance-sheet risk situation discussed in the next chapter.</a:t>
            </a: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4317404"/>
            <a:ext cx="8458200" cy="347402"/>
          </a:xfrm>
        </p:spPr>
        <p:txBody>
          <a:bodyPr/>
          <a:lstStyle/>
          <a:p>
            <a:r>
              <a:rPr lang="en-US" sz="1600" b="1" dirty="0">
                <a:solidFill>
                  <a:prstClr val="black"/>
                </a:solidFill>
              </a:rPr>
              <a:t>When loss contingency is accrued as a liability:</a:t>
            </a:r>
            <a:endParaRPr lang="en-IN" sz="1600" b="1" dirty="0">
              <a:solidFill>
                <a:prstClr val="black"/>
              </a:solidFill>
            </a:endParaRPr>
          </a:p>
        </p:txBody>
      </p:sp>
      <p:graphicFrame>
        <p:nvGraphicFramePr>
          <p:cNvPr id="20" name="Table 20">
            <a:extLst>
              <a:ext uri="{FF2B5EF4-FFF2-40B4-BE49-F238E27FC236}">
                <a16:creationId xmlns:a16="http://schemas.microsoft.com/office/drawing/2014/main" id="{2A302980-508B-48F2-9239-2DCC66EBD4A4}"/>
              </a:ext>
            </a:extLst>
          </p:cNvPr>
          <p:cNvGraphicFramePr>
            <a:graphicFrameLocks noGrp="1"/>
          </p:cNvGraphicFramePr>
          <p:nvPr>
            <p:extLst>
              <p:ext uri="{D42A27DB-BD31-4B8C-83A1-F6EECF244321}">
                <p14:modId xmlns:p14="http://schemas.microsoft.com/office/powerpoint/2010/main" val="685528222"/>
              </p:ext>
            </p:extLst>
          </p:nvPr>
        </p:nvGraphicFramePr>
        <p:xfrm>
          <a:off x="1365820" y="4681671"/>
          <a:ext cx="6185355" cy="589966"/>
        </p:xfrm>
        <a:graphic>
          <a:graphicData uri="http://schemas.openxmlformats.org/drawingml/2006/table">
            <a:tbl>
              <a:tblPr firstRow="1" bandRow="1">
                <a:tableStyleId>{5C22544A-7EE6-4342-B048-85BDC9FD1C3A}</a:tableStyleId>
              </a:tblPr>
              <a:tblGrid>
                <a:gridCol w="2061785">
                  <a:extLst>
                    <a:ext uri="{9D8B030D-6E8A-4147-A177-3AD203B41FA5}">
                      <a16:colId xmlns:a16="http://schemas.microsoft.com/office/drawing/2014/main" val="3438929824"/>
                    </a:ext>
                  </a:extLst>
                </a:gridCol>
                <a:gridCol w="2061785">
                  <a:extLst>
                    <a:ext uri="{9D8B030D-6E8A-4147-A177-3AD203B41FA5}">
                      <a16:colId xmlns:a16="http://schemas.microsoft.com/office/drawing/2014/main" val="3292234434"/>
                    </a:ext>
                  </a:extLst>
                </a:gridCol>
                <a:gridCol w="2061785">
                  <a:extLst>
                    <a:ext uri="{9D8B030D-6E8A-4147-A177-3AD203B41FA5}">
                      <a16:colId xmlns:a16="http://schemas.microsoft.com/office/drawing/2014/main" val="3987639960"/>
                    </a:ext>
                  </a:extLst>
                </a:gridCol>
              </a:tblGrid>
              <a:tr h="2949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dirty="0">
                          <a:solidFill>
                            <a:schemeClr val="tx1"/>
                          </a:solidFill>
                          <a:latin typeface="+mn-lt"/>
                        </a:rPr>
                        <a:t>Loss (or expense)</a:t>
                      </a:r>
                      <a:endParaRPr lang="en-US" sz="1400" b="0" dirty="0">
                        <a:solidFill>
                          <a:schemeClr val="tx1"/>
                        </a:solidFill>
                        <a:latin typeface="+mn-lt"/>
                      </a:endParaRPr>
                    </a:p>
                  </a:txBody>
                  <a:tcPr marL="81149" marR="81149" marT="36367" marB="36367">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400" b="0" dirty="0">
                          <a:solidFill>
                            <a:schemeClr val="tx1"/>
                          </a:solidFill>
                          <a:latin typeface="+mn-lt"/>
                        </a:rPr>
                        <a:t>X,XXX</a:t>
                      </a:r>
                      <a:endParaRPr lang="en-US" sz="1400" b="0" dirty="0">
                        <a:solidFill>
                          <a:schemeClr val="tx1"/>
                        </a:solidFill>
                        <a:latin typeface="+mn-lt"/>
                      </a:endParaRPr>
                    </a:p>
                  </a:txBody>
                  <a:tcPr marL="81149" marR="81149" marT="36367" marB="36367">
                    <a:solidFill>
                      <a:schemeClr val="bg1"/>
                    </a:solidFill>
                  </a:tcPr>
                </a:tc>
                <a:tc>
                  <a:txBody>
                    <a:bodyPr/>
                    <a:lstStyle/>
                    <a:p>
                      <a:pPr algn="r"/>
                      <a:endParaRPr lang="en-US" sz="1400" b="0" dirty="0">
                        <a:solidFill>
                          <a:schemeClr val="tx1"/>
                        </a:solidFill>
                      </a:endParaRPr>
                    </a:p>
                  </a:txBody>
                  <a:tcPr marL="81149" marR="81149" marT="36367" marB="36367">
                    <a:solidFill>
                      <a:schemeClr val="bg1"/>
                    </a:solidFill>
                  </a:tcPr>
                </a:tc>
                <a:extLst>
                  <a:ext uri="{0D108BD9-81ED-4DB2-BD59-A6C34878D82A}">
                    <a16:rowId xmlns:a16="http://schemas.microsoft.com/office/drawing/2014/main" val="1523820717"/>
                  </a:ext>
                </a:extLst>
              </a:tr>
              <a:tr h="294983">
                <a:tc>
                  <a:txBody>
                    <a:bodyPr/>
                    <a:lstStyle/>
                    <a:p>
                      <a:pPr marL="206375" marR="0" lvl="0" indent="0" algn="l" defTabSz="914400" rtl="0" eaLnBrk="1" fontAlgn="auto" latinLnBrk="0" hangingPunct="1">
                        <a:lnSpc>
                          <a:spcPct val="100000"/>
                        </a:lnSpc>
                        <a:spcBef>
                          <a:spcPts val="0"/>
                        </a:spcBef>
                        <a:spcAft>
                          <a:spcPts val="0"/>
                        </a:spcAft>
                        <a:buClrTx/>
                        <a:buSzTx/>
                        <a:buFontTx/>
                        <a:buNone/>
                        <a:tabLst/>
                        <a:defRPr/>
                      </a:pPr>
                      <a:r>
                        <a:rPr lang="en-IN" sz="1400" b="0" dirty="0">
                          <a:solidFill>
                            <a:schemeClr val="tx1"/>
                          </a:solidFill>
                          <a:latin typeface="+mn-lt"/>
                        </a:rPr>
                        <a:t>Liability</a:t>
                      </a:r>
                      <a:endParaRPr lang="en-US" sz="1400" b="0" dirty="0">
                        <a:solidFill>
                          <a:schemeClr val="tx1"/>
                        </a:solidFill>
                        <a:latin typeface="+mn-lt"/>
                      </a:endParaRPr>
                    </a:p>
                  </a:txBody>
                  <a:tcPr marL="81149" marR="81149" marT="36367" marB="36367">
                    <a:solidFill>
                      <a:schemeClr val="bg1"/>
                    </a:solidFill>
                  </a:tcPr>
                </a:tc>
                <a:tc>
                  <a:txBody>
                    <a:bodyPr/>
                    <a:lstStyle/>
                    <a:p>
                      <a:pPr algn="r"/>
                      <a:endParaRPr lang="en-US" sz="1400" b="0" dirty="0">
                        <a:solidFill>
                          <a:schemeClr val="tx1"/>
                        </a:solidFill>
                      </a:endParaRPr>
                    </a:p>
                  </a:txBody>
                  <a:tcPr marL="81149" marR="81149" marT="36367" marB="36367">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400" b="0" dirty="0">
                          <a:solidFill>
                            <a:schemeClr val="tx1"/>
                          </a:solidFill>
                          <a:latin typeface="+mn-lt"/>
                        </a:rPr>
                        <a:t>X,XXX</a:t>
                      </a:r>
                      <a:endParaRPr lang="en-US" sz="1400" b="0" dirty="0">
                        <a:solidFill>
                          <a:schemeClr val="tx1"/>
                        </a:solidFill>
                        <a:latin typeface="+mn-lt"/>
                      </a:endParaRPr>
                    </a:p>
                  </a:txBody>
                  <a:tcPr marL="81149" marR="81149" marT="36367" marB="36367">
                    <a:solidFill>
                      <a:schemeClr val="bg1"/>
                    </a:solidFill>
                  </a:tcPr>
                </a:tc>
                <a:extLst>
                  <a:ext uri="{0D108BD9-81ED-4DB2-BD59-A6C34878D82A}">
                    <a16:rowId xmlns:a16="http://schemas.microsoft.com/office/drawing/2014/main" val="2627972047"/>
                  </a:ext>
                </a:extLst>
              </a:tr>
            </a:tbl>
          </a:graphicData>
        </a:graphic>
      </p:graphicFrame>
      <p:sp>
        <p:nvSpPr>
          <p:cNvPr id="6" name="Content Placeholder 5">
            <a:extLst>
              <a:ext uri="{FF2B5EF4-FFF2-40B4-BE49-F238E27FC236}">
                <a16:creationId xmlns:a16="http://schemas.microsoft.com/office/drawing/2014/main" id="{2793C28A-605E-4C46-B918-44F8AA2AB57D}"/>
              </a:ext>
            </a:extLst>
          </p:cNvPr>
          <p:cNvSpPr>
            <a:spLocks noGrp="1"/>
          </p:cNvSpPr>
          <p:nvPr>
            <p:ph sz="quarter" idx="16"/>
          </p:nvPr>
        </p:nvSpPr>
        <p:spPr>
          <a:xfrm>
            <a:off x="342900" y="5313276"/>
            <a:ext cx="8458200" cy="325855"/>
          </a:xfrm>
        </p:spPr>
        <p:txBody>
          <a:bodyPr/>
          <a:lstStyle/>
          <a:p>
            <a:r>
              <a:rPr lang="en-US" sz="1600" b="1" dirty="0">
                <a:solidFill>
                  <a:prstClr val="black"/>
                </a:solidFill>
              </a:rPr>
              <a:t>When loss contingency is resolved using a noncash asset:</a:t>
            </a:r>
            <a:endParaRPr lang="en-IN" sz="1600" b="1" dirty="0">
              <a:solidFill>
                <a:prstClr val="black"/>
              </a:solidFill>
            </a:endParaRPr>
          </a:p>
        </p:txBody>
      </p:sp>
      <p:graphicFrame>
        <p:nvGraphicFramePr>
          <p:cNvPr id="22" name="Table 21">
            <a:extLst>
              <a:ext uri="{FF2B5EF4-FFF2-40B4-BE49-F238E27FC236}">
                <a16:creationId xmlns:a16="http://schemas.microsoft.com/office/drawing/2014/main" id="{76AB485E-C3BE-460D-BEC4-7D61E3DEC2A4}"/>
              </a:ext>
            </a:extLst>
          </p:cNvPr>
          <p:cNvGraphicFramePr>
            <a:graphicFrameLocks noGrp="1"/>
          </p:cNvGraphicFramePr>
          <p:nvPr>
            <p:extLst>
              <p:ext uri="{D42A27DB-BD31-4B8C-83A1-F6EECF244321}">
                <p14:modId xmlns:p14="http://schemas.microsoft.com/office/powerpoint/2010/main" val="577489946"/>
              </p:ext>
            </p:extLst>
          </p:nvPr>
        </p:nvGraphicFramePr>
        <p:xfrm>
          <a:off x="1365820" y="5844838"/>
          <a:ext cx="6407435" cy="589966"/>
        </p:xfrm>
        <a:graphic>
          <a:graphicData uri="http://schemas.openxmlformats.org/drawingml/2006/table">
            <a:tbl>
              <a:tblPr firstRow="1" bandRow="1">
                <a:tableStyleId>{5C22544A-7EE6-4342-B048-85BDC9FD1C3A}</a:tableStyleId>
              </a:tblPr>
              <a:tblGrid>
                <a:gridCol w="2620309">
                  <a:extLst>
                    <a:ext uri="{9D8B030D-6E8A-4147-A177-3AD203B41FA5}">
                      <a16:colId xmlns:a16="http://schemas.microsoft.com/office/drawing/2014/main" val="3438929824"/>
                    </a:ext>
                  </a:extLst>
                </a:gridCol>
                <a:gridCol w="1893563">
                  <a:extLst>
                    <a:ext uri="{9D8B030D-6E8A-4147-A177-3AD203B41FA5}">
                      <a16:colId xmlns:a16="http://schemas.microsoft.com/office/drawing/2014/main" val="3292234434"/>
                    </a:ext>
                  </a:extLst>
                </a:gridCol>
                <a:gridCol w="1893563">
                  <a:extLst>
                    <a:ext uri="{9D8B030D-6E8A-4147-A177-3AD203B41FA5}">
                      <a16:colId xmlns:a16="http://schemas.microsoft.com/office/drawing/2014/main" val="3987639960"/>
                    </a:ext>
                  </a:extLst>
                </a:gridCol>
              </a:tblGrid>
              <a:tr h="294983">
                <a:tc>
                  <a:txBody>
                    <a:bodyPr/>
                    <a:lstStyle/>
                    <a:p>
                      <a:pPr>
                        <a:defRPr/>
                      </a:pPr>
                      <a:r>
                        <a:rPr lang="en-IN" sz="1400" b="0" dirty="0">
                          <a:solidFill>
                            <a:schemeClr val="tx1"/>
                          </a:solidFill>
                          <a:latin typeface="+mn-lt"/>
                        </a:rPr>
                        <a:t>Loss (or expense)</a:t>
                      </a:r>
                      <a:endParaRPr lang="en-US" sz="1400" b="0" dirty="0">
                        <a:solidFill>
                          <a:schemeClr val="tx1"/>
                        </a:solidFill>
                        <a:latin typeface="+mn-lt"/>
                      </a:endParaRPr>
                    </a:p>
                  </a:txBody>
                  <a:tcPr marL="81149" marR="81149" marT="36367" marB="36367">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400" b="0" dirty="0">
                          <a:solidFill>
                            <a:schemeClr val="tx1"/>
                          </a:solidFill>
                          <a:latin typeface="+mn-lt"/>
                        </a:rPr>
                        <a:t>X,XXX</a:t>
                      </a:r>
                      <a:endParaRPr lang="en-US" sz="1400" b="0" dirty="0">
                        <a:solidFill>
                          <a:schemeClr val="tx1"/>
                        </a:solidFill>
                        <a:latin typeface="+mn-lt"/>
                      </a:endParaRPr>
                    </a:p>
                  </a:txBody>
                  <a:tcPr marL="81149" marR="81149" marT="36367" marB="36367">
                    <a:solidFill>
                      <a:schemeClr val="bg1"/>
                    </a:solidFill>
                  </a:tcPr>
                </a:tc>
                <a:tc>
                  <a:txBody>
                    <a:bodyPr/>
                    <a:lstStyle/>
                    <a:p>
                      <a:pPr algn="r"/>
                      <a:endParaRPr lang="en-US" sz="1400" b="0" dirty="0">
                        <a:solidFill>
                          <a:schemeClr val="tx1"/>
                        </a:solidFill>
                      </a:endParaRPr>
                    </a:p>
                  </a:txBody>
                  <a:tcPr marL="81149" marR="81149" marT="36367" marB="36367">
                    <a:solidFill>
                      <a:schemeClr val="bg1"/>
                    </a:solidFill>
                  </a:tcPr>
                </a:tc>
                <a:extLst>
                  <a:ext uri="{0D108BD9-81ED-4DB2-BD59-A6C34878D82A}">
                    <a16:rowId xmlns:a16="http://schemas.microsoft.com/office/drawing/2014/main" val="1523820717"/>
                  </a:ext>
                </a:extLst>
              </a:tr>
              <a:tr h="294983">
                <a:tc>
                  <a:txBody>
                    <a:bodyPr/>
                    <a:lstStyle/>
                    <a:p>
                      <a:pPr marL="206375" marR="0" lvl="0" indent="0" algn="l" defTabSz="914400" rtl="0" eaLnBrk="1" fontAlgn="auto" latinLnBrk="0" hangingPunct="1">
                        <a:lnSpc>
                          <a:spcPct val="100000"/>
                        </a:lnSpc>
                        <a:spcBef>
                          <a:spcPts val="0"/>
                        </a:spcBef>
                        <a:spcAft>
                          <a:spcPts val="0"/>
                        </a:spcAft>
                        <a:buClrTx/>
                        <a:buSzTx/>
                        <a:buFontTx/>
                        <a:buNone/>
                        <a:tabLst/>
                        <a:defRPr/>
                      </a:pPr>
                      <a:r>
                        <a:rPr lang="en-IN" sz="1400" b="0" dirty="0">
                          <a:solidFill>
                            <a:schemeClr val="tx1"/>
                          </a:solidFill>
                          <a:latin typeface="+mn-lt"/>
                        </a:rPr>
                        <a:t>Asset (or valuation account)</a:t>
                      </a:r>
                    </a:p>
                  </a:txBody>
                  <a:tcPr marL="81149" marR="81149" marT="36367" marB="36367">
                    <a:solidFill>
                      <a:schemeClr val="bg1"/>
                    </a:solidFill>
                  </a:tcPr>
                </a:tc>
                <a:tc>
                  <a:txBody>
                    <a:bodyPr/>
                    <a:lstStyle/>
                    <a:p>
                      <a:pPr algn="r"/>
                      <a:endParaRPr lang="en-US" sz="1400" b="0" dirty="0">
                        <a:solidFill>
                          <a:schemeClr val="tx1"/>
                        </a:solidFill>
                      </a:endParaRPr>
                    </a:p>
                  </a:txBody>
                  <a:tcPr marL="81149" marR="81149" marT="36367" marB="36367">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400" b="0" dirty="0">
                          <a:solidFill>
                            <a:schemeClr val="tx1"/>
                          </a:solidFill>
                          <a:latin typeface="+mn-lt"/>
                        </a:rPr>
                        <a:t>X,XXX</a:t>
                      </a:r>
                      <a:endParaRPr lang="en-US" sz="1400" b="0" dirty="0">
                        <a:solidFill>
                          <a:schemeClr val="tx1"/>
                        </a:solidFill>
                        <a:latin typeface="+mn-lt"/>
                      </a:endParaRPr>
                    </a:p>
                  </a:txBody>
                  <a:tcPr marL="81149" marR="81149" marT="36367" marB="36367">
                    <a:solidFill>
                      <a:schemeClr val="bg1"/>
                    </a:solidFill>
                  </a:tcPr>
                </a:tc>
                <a:extLst>
                  <a:ext uri="{0D108BD9-81ED-4DB2-BD59-A6C34878D82A}">
                    <a16:rowId xmlns:a16="http://schemas.microsoft.com/office/drawing/2014/main" val="2627972047"/>
                  </a:ext>
                </a:extLst>
              </a:tr>
            </a:tbl>
          </a:graphicData>
        </a:graphic>
      </p:graphicFrame>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43</a:t>
            </a:fld>
            <a:endParaRPr lang="en-US"/>
          </a:p>
        </p:txBody>
      </p:sp>
    </p:spTree>
    <p:extLst>
      <p:ext uri="{BB962C8B-B14F-4D97-AF65-F5344CB8AC3E}">
        <p14:creationId xmlns:p14="http://schemas.microsoft.com/office/powerpoint/2010/main" val="23469092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7282016" cy="903231"/>
          </a:xfrm>
        </p:spPr>
        <p:txBody>
          <a:bodyPr>
            <a:normAutofit fontScale="90000"/>
          </a:bodyPr>
          <a:lstStyle/>
          <a:p>
            <a:r>
              <a:rPr lang="en-US" dirty="0"/>
              <a:t>Product Warranties and Guarantees</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O13.6</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2568677"/>
          </a:xfrm>
        </p:spPr>
        <p:txBody>
          <a:bodyPr/>
          <a:lstStyle/>
          <a:p>
            <a:pPr>
              <a:spcBef>
                <a:spcPts val="600"/>
              </a:spcBef>
            </a:pPr>
            <a:r>
              <a:rPr lang="en-US" dirty="0">
                <a:solidFill>
                  <a:schemeClr val="tx1"/>
                </a:solidFill>
              </a:rPr>
              <a:t>Most consumer products are accompanied by a </a:t>
            </a:r>
            <a:r>
              <a:rPr lang="en-US" b="1" dirty="0">
                <a:solidFill>
                  <a:schemeClr val="tx1"/>
                </a:solidFill>
              </a:rPr>
              <a:t>guarantee</a:t>
            </a:r>
            <a:r>
              <a:rPr lang="en-US" dirty="0">
                <a:solidFill>
                  <a:schemeClr val="tx1"/>
                </a:solidFill>
              </a:rPr>
              <a:t>, such as a quality-assurance warranty.</a:t>
            </a:r>
          </a:p>
          <a:p>
            <a:pPr>
              <a:spcBef>
                <a:spcPts val="600"/>
              </a:spcBef>
            </a:pPr>
            <a:r>
              <a:rPr lang="en-US" dirty="0">
                <a:solidFill>
                  <a:schemeClr val="tx1"/>
                </a:solidFill>
              </a:rPr>
              <a:t>Costs of satisfying guarantees should be estimated and recorded as expenses in the same accounting period the products are sold.</a:t>
            </a:r>
          </a:p>
          <a:p>
            <a:pPr lvl="1">
              <a:defRPr/>
            </a:pPr>
            <a:r>
              <a:rPr lang="en-US" dirty="0">
                <a:solidFill>
                  <a:schemeClr val="tx1"/>
                </a:solidFill>
              </a:rPr>
              <a:t>This is a </a:t>
            </a:r>
            <a:r>
              <a:rPr lang="en-US" b="1" dirty="0">
                <a:solidFill>
                  <a:schemeClr val="tx1"/>
                </a:solidFill>
              </a:rPr>
              <a:t>loss contingency.</a:t>
            </a: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3926601"/>
            <a:ext cx="8458200" cy="2456362"/>
          </a:xfrm>
        </p:spPr>
        <p:txBody>
          <a:bodyPr/>
          <a:lstStyle/>
          <a:p>
            <a:pPr>
              <a:spcBef>
                <a:spcPts val="600"/>
              </a:spcBef>
            </a:pPr>
            <a:r>
              <a:rPr lang="en-US" dirty="0">
                <a:solidFill>
                  <a:schemeClr val="tx1"/>
                </a:solidFill>
              </a:rPr>
              <a:t>The criteria for accruing a contingent loss almost always are met for product warranties or guarantees.</a:t>
            </a:r>
          </a:p>
          <a:p>
            <a:pPr lvl="1">
              <a:defRPr/>
            </a:pPr>
            <a:r>
              <a:rPr lang="en-US" dirty="0">
                <a:solidFill>
                  <a:schemeClr val="tx1"/>
                </a:solidFill>
              </a:rPr>
              <a:t>While we usually can’t predict the liability associated with an individual sale, prior experience makes it possible to predict reasonably accurate estimates of the </a:t>
            </a:r>
            <a:r>
              <a:rPr lang="en-US" b="1" dirty="0">
                <a:solidFill>
                  <a:schemeClr val="tx1"/>
                </a:solidFill>
              </a:rPr>
              <a:t>total</a:t>
            </a:r>
            <a:r>
              <a:rPr lang="en-US" dirty="0">
                <a:solidFill>
                  <a:schemeClr val="tx1"/>
                </a:solidFill>
              </a:rPr>
              <a:t> liability for a period.</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44</a:t>
            </a:fld>
            <a:endParaRPr lang="en-US"/>
          </a:p>
        </p:txBody>
      </p:sp>
    </p:spTree>
    <p:extLst>
      <p:ext uri="{BB962C8B-B14F-4D97-AF65-F5344CB8AC3E}">
        <p14:creationId xmlns:p14="http://schemas.microsoft.com/office/powerpoint/2010/main" val="40671304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a:bodyPr>
          <a:lstStyle/>
          <a:p>
            <a:r>
              <a:rPr lang="en-US" dirty="0"/>
              <a:t>Product Warranty </a:t>
            </a:r>
            <a:r>
              <a:rPr lang="en-US" sz="1000" b="0" dirty="0"/>
              <a:t>1</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O13.6</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2465439"/>
          </a:xfrm>
        </p:spPr>
        <p:txBody>
          <a:bodyPr/>
          <a:lstStyle/>
          <a:p>
            <a:r>
              <a:rPr lang="en-US" sz="2200" dirty="0">
                <a:solidFill>
                  <a:schemeClr val="tx1"/>
                </a:solidFill>
              </a:rPr>
              <a:t>Caldor Health, a supplier of in-home health care products, introduced a new therapeutic chair carrying a two-year warranty against defects. Estimates based on industry experience indicate warranty costs of </a:t>
            </a:r>
            <a:r>
              <a:rPr lang="en-US" sz="2200" b="1" dirty="0">
                <a:solidFill>
                  <a:schemeClr val="tx1"/>
                </a:solidFill>
              </a:rPr>
              <a:t>3% </a:t>
            </a:r>
            <a:r>
              <a:rPr lang="en-US" sz="2200" dirty="0">
                <a:solidFill>
                  <a:schemeClr val="tx1"/>
                </a:solidFill>
              </a:rPr>
              <a:t>of sales during the first 12 months following the sale and </a:t>
            </a:r>
            <a:r>
              <a:rPr lang="en-US" sz="2200" b="1" dirty="0">
                <a:solidFill>
                  <a:schemeClr val="tx1"/>
                </a:solidFill>
              </a:rPr>
              <a:t>4% </a:t>
            </a:r>
            <a:r>
              <a:rPr lang="en-US" sz="2200" dirty="0">
                <a:solidFill>
                  <a:schemeClr val="tx1"/>
                </a:solidFill>
              </a:rPr>
              <a:t>the next 12 months. During December 2027, its first month of availability, Caldor sold $2 million of chairs. During 2028, costs of $61,000 were incurred to satisfy warranty claims.</a:t>
            </a:r>
          </a:p>
        </p:txBody>
      </p:sp>
      <p:graphicFrame>
        <p:nvGraphicFramePr>
          <p:cNvPr id="18" name="Table 18">
            <a:extLst>
              <a:ext uri="{FF2B5EF4-FFF2-40B4-BE49-F238E27FC236}">
                <a16:creationId xmlns:a16="http://schemas.microsoft.com/office/drawing/2014/main" id="{FEF7D4A4-CA70-4FA8-858C-75E808047579}"/>
              </a:ext>
            </a:extLst>
          </p:cNvPr>
          <p:cNvGraphicFramePr>
            <a:graphicFrameLocks noGrp="1"/>
          </p:cNvGraphicFramePr>
          <p:nvPr>
            <p:extLst>
              <p:ext uri="{D42A27DB-BD31-4B8C-83A1-F6EECF244321}">
                <p14:modId xmlns:p14="http://schemas.microsoft.com/office/powerpoint/2010/main" val="2503514453"/>
              </p:ext>
            </p:extLst>
          </p:nvPr>
        </p:nvGraphicFramePr>
        <p:xfrm>
          <a:off x="958645" y="4064492"/>
          <a:ext cx="7080456" cy="1483360"/>
        </p:xfrm>
        <a:graphic>
          <a:graphicData uri="http://schemas.openxmlformats.org/drawingml/2006/table">
            <a:tbl>
              <a:tblPr firstRow="1" bandRow="1">
                <a:tableStyleId>{5C22544A-7EE6-4342-B048-85BDC9FD1C3A}</a:tableStyleId>
              </a:tblPr>
              <a:tblGrid>
                <a:gridCol w="3853508">
                  <a:extLst>
                    <a:ext uri="{9D8B030D-6E8A-4147-A177-3AD203B41FA5}">
                      <a16:colId xmlns:a16="http://schemas.microsoft.com/office/drawing/2014/main" val="2776912519"/>
                    </a:ext>
                  </a:extLst>
                </a:gridCol>
                <a:gridCol w="1613474">
                  <a:extLst>
                    <a:ext uri="{9D8B030D-6E8A-4147-A177-3AD203B41FA5}">
                      <a16:colId xmlns:a16="http://schemas.microsoft.com/office/drawing/2014/main" val="2068940263"/>
                    </a:ext>
                  </a:extLst>
                </a:gridCol>
                <a:gridCol w="1613474">
                  <a:extLst>
                    <a:ext uri="{9D8B030D-6E8A-4147-A177-3AD203B41FA5}">
                      <a16:colId xmlns:a16="http://schemas.microsoft.com/office/drawing/2014/main" val="149250623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Journal Entry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Debit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Credit </a:t>
                      </a:r>
                    </a:p>
                  </a:txBody>
                  <a:tcPr/>
                </a:tc>
                <a:extLst>
                  <a:ext uri="{0D108BD9-81ED-4DB2-BD59-A6C34878D82A}">
                    <a16:rowId xmlns:a16="http://schemas.microsoft.com/office/drawing/2014/main" val="30008228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mn-lt"/>
                        </a:rPr>
                        <a:t>During December</a:t>
                      </a:r>
                      <a:endParaRPr lang="en-IN" sz="1800" baseline="30000" dirty="0">
                        <a:latin typeface="+mn-lt"/>
                      </a:endParaRPr>
                    </a:p>
                  </a:txBody>
                  <a:tcPr/>
                </a:tc>
                <a:tc>
                  <a:txBody>
                    <a:bodyPr/>
                    <a:lstStyle/>
                    <a:p>
                      <a:pPr algn="r"/>
                      <a:endParaRPr lang="en-US" dirty="0"/>
                    </a:p>
                  </a:txBody>
                  <a:tcPr/>
                </a:tc>
                <a:tc>
                  <a:txBody>
                    <a:bodyPr/>
                    <a:lstStyle/>
                    <a:p>
                      <a:pPr algn="r"/>
                      <a:endParaRPr lang="en-US" dirty="0"/>
                    </a:p>
                  </a:txBody>
                  <a:tcPr/>
                </a:tc>
                <a:extLst>
                  <a:ext uri="{0D108BD9-81ED-4DB2-BD59-A6C34878D82A}">
                    <a16:rowId xmlns:a16="http://schemas.microsoft.com/office/drawing/2014/main" val="12272666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Cash (accounts receivable)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2,000,000</a:t>
                      </a:r>
                    </a:p>
                  </a:txBody>
                  <a:tcPr/>
                </a:tc>
                <a:tc>
                  <a:txBody>
                    <a:bodyPr/>
                    <a:lstStyle/>
                    <a:p>
                      <a:pPr algn="r"/>
                      <a:endParaRPr lang="en-US" dirty="0"/>
                    </a:p>
                  </a:txBody>
                  <a:tcPr/>
                </a:tc>
                <a:extLst>
                  <a:ext uri="{0D108BD9-81ED-4DB2-BD59-A6C34878D82A}">
                    <a16:rowId xmlns:a16="http://schemas.microsoft.com/office/drawing/2014/main" val="1627224151"/>
                  </a:ext>
                </a:extLst>
              </a:tr>
              <a:tr h="370840">
                <a:tc>
                  <a:txBody>
                    <a:bodyPr/>
                    <a:lstStyle/>
                    <a:p>
                      <a:pPr marL="36830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Sales revenue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2,000,000</a:t>
                      </a:r>
                    </a:p>
                  </a:txBody>
                  <a:tcPr/>
                </a:tc>
                <a:extLst>
                  <a:ext uri="{0D108BD9-81ED-4DB2-BD59-A6C34878D82A}">
                    <a16:rowId xmlns:a16="http://schemas.microsoft.com/office/drawing/2014/main" val="682433107"/>
                  </a:ext>
                </a:extLst>
              </a:tr>
            </a:tbl>
          </a:graphicData>
        </a:graphic>
      </p:graphicFrame>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45</a:t>
            </a:fld>
            <a:endParaRPr lang="en-US"/>
          </a:p>
        </p:txBody>
      </p:sp>
    </p:spTree>
    <p:extLst>
      <p:ext uri="{BB962C8B-B14F-4D97-AF65-F5344CB8AC3E}">
        <p14:creationId xmlns:p14="http://schemas.microsoft.com/office/powerpoint/2010/main" val="1675281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a:bodyPr>
          <a:lstStyle/>
          <a:p>
            <a:r>
              <a:rPr lang="en-US" dirty="0"/>
              <a:t>Product Warranty </a:t>
            </a:r>
            <a:r>
              <a:rPr lang="en-US" sz="1000" b="0" dirty="0"/>
              <a:t>2</a:t>
            </a:r>
            <a:endParaRPr lang="en-US"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O13.6</a:t>
            </a:r>
          </a:p>
        </p:txBody>
      </p:sp>
      <p:graphicFrame>
        <p:nvGraphicFramePr>
          <p:cNvPr id="18" name="Table 18">
            <a:extLst>
              <a:ext uri="{FF2B5EF4-FFF2-40B4-BE49-F238E27FC236}">
                <a16:creationId xmlns:a16="http://schemas.microsoft.com/office/drawing/2014/main" id="{BC083F57-E7F3-41C9-8941-8CF558E30820}"/>
              </a:ext>
            </a:extLst>
          </p:cNvPr>
          <p:cNvGraphicFramePr>
            <a:graphicFrameLocks noGrp="1"/>
          </p:cNvGraphicFramePr>
          <p:nvPr>
            <p:extLst>
              <p:ext uri="{D42A27DB-BD31-4B8C-83A1-F6EECF244321}">
                <p14:modId xmlns:p14="http://schemas.microsoft.com/office/powerpoint/2010/main" val="2738053071"/>
              </p:ext>
            </p:extLst>
          </p:nvPr>
        </p:nvGraphicFramePr>
        <p:xfrm>
          <a:off x="784121" y="1619959"/>
          <a:ext cx="7575757" cy="1483360"/>
        </p:xfrm>
        <a:graphic>
          <a:graphicData uri="http://schemas.openxmlformats.org/drawingml/2006/table">
            <a:tbl>
              <a:tblPr firstRow="1" bandRow="1">
                <a:tableStyleId>{5C22544A-7EE6-4342-B048-85BDC9FD1C3A}</a:tableStyleId>
              </a:tblPr>
              <a:tblGrid>
                <a:gridCol w="4893198">
                  <a:extLst>
                    <a:ext uri="{9D8B030D-6E8A-4147-A177-3AD203B41FA5}">
                      <a16:colId xmlns:a16="http://schemas.microsoft.com/office/drawing/2014/main" val="2776912519"/>
                    </a:ext>
                  </a:extLst>
                </a:gridCol>
                <a:gridCol w="1507252">
                  <a:extLst>
                    <a:ext uri="{9D8B030D-6E8A-4147-A177-3AD203B41FA5}">
                      <a16:colId xmlns:a16="http://schemas.microsoft.com/office/drawing/2014/main" val="2068940263"/>
                    </a:ext>
                  </a:extLst>
                </a:gridCol>
                <a:gridCol w="1175307">
                  <a:extLst>
                    <a:ext uri="{9D8B030D-6E8A-4147-A177-3AD203B41FA5}">
                      <a16:colId xmlns:a16="http://schemas.microsoft.com/office/drawing/2014/main" val="149250623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Journal Entry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Debit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Credit </a:t>
                      </a:r>
                    </a:p>
                  </a:txBody>
                  <a:tcPr/>
                </a:tc>
                <a:extLst>
                  <a:ext uri="{0D108BD9-81ED-4DB2-BD59-A6C34878D82A}">
                    <a16:rowId xmlns:a16="http://schemas.microsoft.com/office/drawing/2014/main" val="30008228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mn-lt"/>
                        </a:rPr>
                        <a:t>December 31, 2027 (adjusting entry)</a:t>
                      </a:r>
                    </a:p>
                  </a:txBody>
                  <a:tcPr/>
                </a:tc>
                <a:tc>
                  <a:txBody>
                    <a:bodyPr/>
                    <a:lstStyle/>
                    <a:p>
                      <a:pPr algn="r"/>
                      <a:endParaRPr lang="en-US" dirty="0"/>
                    </a:p>
                  </a:txBody>
                  <a:tcPr/>
                </a:tc>
                <a:tc>
                  <a:txBody>
                    <a:bodyPr/>
                    <a:lstStyle/>
                    <a:p>
                      <a:pPr algn="r"/>
                      <a:endParaRPr lang="en-US" dirty="0"/>
                    </a:p>
                  </a:txBody>
                  <a:tcPr/>
                </a:tc>
                <a:extLst>
                  <a:ext uri="{0D108BD9-81ED-4DB2-BD59-A6C34878D82A}">
                    <a16:rowId xmlns:a16="http://schemas.microsoft.com/office/drawing/2014/main" val="12272666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Warranty expense </a:t>
                      </a:r>
                      <a:r>
                        <a:rPr lang="en-US" dirty="0"/>
                        <a:t>[(</a:t>
                      </a:r>
                      <a:r>
                        <a:rPr lang="en-US" b="1" dirty="0"/>
                        <a:t>3% + 4%</a:t>
                      </a:r>
                      <a:r>
                        <a:rPr lang="en-US" dirty="0"/>
                        <a:t>) × $2,000,000] </a:t>
                      </a:r>
                      <a:endParaRPr lang="en-IN" sz="18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140,000</a:t>
                      </a:r>
                    </a:p>
                  </a:txBody>
                  <a:tcPr/>
                </a:tc>
                <a:tc>
                  <a:txBody>
                    <a:bodyPr/>
                    <a:lstStyle/>
                    <a:p>
                      <a:pPr algn="r"/>
                      <a:endParaRPr lang="en-US" dirty="0"/>
                    </a:p>
                  </a:txBody>
                  <a:tcPr/>
                </a:tc>
                <a:extLst>
                  <a:ext uri="{0D108BD9-81ED-4DB2-BD59-A6C34878D82A}">
                    <a16:rowId xmlns:a16="http://schemas.microsoft.com/office/drawing/2014/main" val="1627224151"/>
                  </a:ext>
                </a:extLst>
              </a:tr>
              <a:tr h="370840">
                <a:tc>
                  <a:txBody>
                    <a:bodyPr/>
                    <a:lstStyle/>
                    <a:p>
                      <a:pPr marL="36830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Warranty liability</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140,000</a:t>
                      </a:r>
                    </a:p>
                  </a:txBody>
                  <a:tcPr/>
                </a:tc>
                <a:extLst>
                  <a:ext uri="{0D108BD9-81ED-4DB2-BD59-A6C34878D82A}">
                    <a16:rowId xmlns:a16="http://schemas.microsoft.com/office/drawing/2014/main" val="682433107"/>
                  </a:ext>
                </a:extLst>
              </a:tr>
            </a:tbl>
          </a:graphicData>
        </a:graphic>
      </p:graphicFrame>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6132" y="3309645"/>
            <a:ext cx="8458200" cy="716173"/>
          </a:xfrm>
        </p:spPr>
        <p:txBody>
          <a:bodyPr/>
          <a:lstStyle/>
          <a:p>
            <a:pPr>
              <a:defRPr/>
            </a:pPr>
            <a:r>
              <a:rPr lang="en-US" sz="2000" dirty="0"/>
              <a:t>When customer claims are made and costs are incurred to satisfy those claims, the liability is reduced ($61,000 in 2028):</a:t>
            </a:r>
          </a:p>
        </p:txBody>
      </p:sp>
      <p:graphicFrame>
        <p:nvGraphicFramePr>
          <p:cNvPr id="20" name="Table 18">
            <a:extLst>
              <a:ext uri="{FF2B5EF4-FFF2-40B4-BE49-F238E27FC236}">
                <a16:creationId xmlns:a16="http://schemas.microsoft.com/office/drawing/2014/main" id="{B3196CD5-C192-490D-B8F1-0FE61D8C843C}"/>
              </a:ext>
            </a:extLst>
          </p:cNvPr>
          <p:cNvGraphicFramePr>
            <a:graphicFrameLocks noGrp="1"/>
          </p:cNvGraphicFramePr>
          <p:nvPr>
            <p:extLst>
              <p:ext uri="{D42A27DB-BD31-4B8C-83A1-F6EECF244321}">
                <p14:modId xmlns:p14="http://schemas.microsoft.com/office/powerpoint/2010/main" val="1355284344"/>
              </p:ext>
            </p:extLst>
          </p:nvPr>
        </p:nvGraphicFramePr>
        <p:xfrm>
          <a:off x="784121" y="4227121"/>
          <a:ext cx="7575756" cy="2021840"/>
        </p:xfrm>
        <a:graphic>
          <a:graphicData uri="http://schemas.openxmlformats.org/drawingml/2006/table">
            <a:tbl>
              <a:tblPr firstRow="1" bandRow="1">
                <a:tableStyleId>{5C22544A-7EE6-4342-B048-85BDC9FD1C3A}</a:tableStyleId>
              </a:tblPr>
              <a:tblGrid>
                <a:gridCol w="5531389">
                  <a:extLst>
                    <a:ext uri="{9D8B030D-6E8A-4147-A177-3AD203B41FA5}">
                      <a16:colId xmlns:a16="http://schemas.microsoft.com/office/drawing/2014/main" val="2776912519"/>
                    </a:ext>
                  </a:extLst>
                </a:gridCol>
                <a:gridCol w="1070504">
                  <a:extLst>
                    <a:ext uri="{9D8B030D-6E8A-4147-A177-3AD203B41FA5}">
                      <a16:colId xmlns:a16="http://schemas.microsoft.com/office/drawing/2014/main" val="2068940263"/>
                    </a:ext>
                  </a:extLst>
                </a:gridCol>
                <a:gridCol w="973863">
                  <a:extLst>
                    <a:ext uri="{9D8B030D-6E8A-4147-A177-3AD203B41FA5}">
                      <a16:colId xmlns:a16="http://schemas.microsoft.com/office/drawing/2014/main" val="149250623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Journal Entry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Debit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Credit </a:t>
                      </a:r>
                    </a:p>
                  </a:txBody>
                  <a:tcPr/>
                </a:tc>
                <a:extLst>
                  <a:ext uri="{0D108BD9-81ED-4DB2-BD59-A6C34878D82A}">
                    <a16:rowId xmlns:a16="http://schemas.microsoft.com/office/drawing/2014/main" val="3000822824"/>
                  </a:ext>
                </a:extLst>
              </a:tr>
              <a:tr h="370840">
                <a:tc>
                  <a:txBody>
                    <a:bodyPr/>
                    <a:lstStyle/>
                    <a:p>
                      <a:pPr>
                        <a:defRPr/>
                      </a:pPr>
                      <a:r>
                        <a:rPr lang="en-US" sz="1800" b="1" dirty="0">
                          <a:latin typeface="+mn-lt"/>
                        </a:rPr>
                        <a:t>During 2028 when warranty claims are made and satisfied</a:t>
                      </a:r>
                      <a:endParaRPr lang="en-IN" sz="1800" baseline="30000" dirty="0">
                        <a:latin typeface="+mn-lt"/>
                      </a:endParaRPr>
                    </a:p>
                  </a:txBody>
                  <a:tcPr/>
                </a:tc>
                <a:tc>
                  <a:txBody>
                    <a:bodyPr/>
                    <a:lstStyle/>
                    <a:p>
                      <a:pPr algn="r"/>
                      <a:endParaRPr lang="en-US" dirty="0"/>
                    </a:p>
                  </a:txBody>
                  <a:tcPr/>
                </a:tc>
                <a:tc>
                  <a:txBody>
                    <a:bodyPr/>
                    <a:lstStyle/>
                    <a:p>
                      <a:pPr algn="r"/>
                      <a:endParaRPr lang="en-US" dirty="0"/>
                    </a:p>
                  </a:txBody>
                  <a:tcPr/>
                </a:tc>
                <a:extLst>
                  <a:ext uri="{0D108BD9-81ED-4DB2-BD59-A6C34878D82A}">
                    <a16:rowId xmlns:a16="http://schemas.microsoft.com/office/drawing/2014/main" val="12272666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Warranty liability</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61,000</a:t>
                      </a:r>
                    </a:p>
                  </a:txBody>
                  <a:tcPr anchor="b"/>
                </a:tc>
                <a:tc>
                  <a:txBody>
                    <a:bodyPr/>
                    <a:lstStyle/>
                    <a:p>
                      <a:pPr algn="r"/>
                      <a:endParaRPr lang="en-US" dirty="0"/>
                    </a:p>
                  </a:txBody>
                  <a:tcPr anchor="b"/>
                </a:tc>
                <a:extLst>
                  <a:ext uri="{0D108BD9-81ED-4DB2-BD59-A6C34878D82A}">
                    <a16:rowId xmlns:a16="http://schemas.microsoft.com/office/drawing/2014/main" val="1627224151"/>
                  </a:ext>
                </a:extLst>
              </a:tr>
              <a:tr h="370840">
                <a:tc>
                  <a:txBody>
                    <a:bodyPr/>
                    <a:lstStyle/>
                    <a:p>
                      <a:pPr marL="36830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Cash (or salaries payable, parts and supplies, etc.)</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nchor="b"/>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61,000</a:t>
                      </a:r>
                    </a:p>
                  </a:txBody>
                  <a:tcPr anchor="b"/>
                </a:tc>
                <a:extLst>
                  <a:ext uri="{0D108BD9-81ED-4DB2-BD59-A6C34878D82A}">
                    <a16:rowId xmlns:a16="http://schemas.microsoft.com/office/drawing/2014/main" val="682433107"/>
                  </a:ext>
                </a:extLst>
              </a:tr>
            </a:tbl>
          </a:graphicData>
        </a:graphic>
      </p:graphicFrame>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46</a:t>
            </a:fld>
            <a:endParaRPr lang="en-US"/>
          </a:p>
        </p:txBody>
      </p:sp>
    </p:spTree>
    <p:extLst>
      <p:ext uri="{BB962C8B-B14F-4D97-AF65-F5344CB8AC3E}">
        <p14:creationId xmlns:p14="http://schemas.microsoft.com/office/powerpoint/2010/main" val="3747469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fontScale="90000"/>
          </a:bodyPr>
          <a:lstStyle/>
          <a:p>
            <a:r>
              <a:rPr lang="en-US" dirty="0"/>
              <a:t>Expected Cash Flow Approach</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O13.6</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1285568"/>
          </a:xfrm>
        </p:spPr>
        <p:txBody>
          <a:bodyPr/>
          <a:lstStyle/>
          <a:p>
            <a:r>
              <a:rPr lang="en-US" dirty="0">
                <a:solidFill>
                  <a:schemeClr val="tx1"/>
                </a:solidFill>
              </a:rPr>
              <a:t>The traditional way of measuring a warranty obligation is to report the “</a:t>
            </a:r>
            <a:r>
              <a:rPr lang="en-US" b="1" dirty="0">
                <a:solidFill>
                  <a:schemeClr val="tx1"/>
                </a:solidFill>
              </a:rPr>
              <a:t>best estimate</a:t>
            </a:r>
            <a:r>
              <a:rPr lang="en-US" dirty="0">
                <a:solidFill>
                  <a:schemeClr val="tx1"/>
                </a:solidFill>
              </a:rPr>
              <a:t>” of future cash flows.</a:t>
            </a:r>
          </a:p>
          <a:p>
            <a:pPr lvl="1">
              <a:defRPr/>
            </a:pPr>
            <a:r>
              <a:rPr lang="en-US" dirty="0">
                <a:solidFill>
                  <a:schemeClr val="tx1"/>
                </a:solidFill>
              </a:rPr>
              <a:t>The method ignores the time value of money.</a:t>
            </a: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2665566"/>
            <a:ext cx="8458200" cy="1704291"/>
          </a:xfrm>
        </p:spPr>
        <p:txBody>
          <a:bodyPr/>
          <a:lstStyle/>
          <a:p>
            <a:pPr>
              <a:defRPr/>
            </a:pPr>
            <a:r>
              <a:rPr lang="en-US" dirty="0">
                <a:solidFill>
                  <a:schemeClr val="tx1"/>
                </a:solidFill>
              </a:rPr>
              <a:t>An alternative </a:t>
            </a:r>
            <a:r>
              <a:rPr lang="en-US" b="1" dirty="0">
                <a:solidFill>
                  <a:schemeClr val="tx1"/>
                </a:solidFill>
              </a:rPr>
              <a:t>expected cash flow approach </a:t>
            </a:r>
            <a:r>
              <a:rPr lang="en-US" dirty="0">
                <a:solidFill>
                  <a:schemeClr val="tx1"/>
                </a:solidFill>
              </a:rPr>
              <a:t>is described by </a:t>
            </a:r>
            <a:r>
              <a:rPr lang="en-US" i="1" dirty="0">
                <a:solidFill>
                  <a:schemeClr val="tx1"/>
                </a:solidFill>
              </a:rPr>
              <a:t>S</a:t>
            </a:r>
            <a:r>
              <a:rPr lang="en-US" sz="100" i="1" dirty="0">
                <a:solidFill>
                  <a:schemeClr val="tx1"/>
                </a:solidFill>
              </a:rPr>
              <a:t> </a:t>
            </a:r>
            <a:r>
              <a:rPr lang="en-US" i="1" dirty="0">
                <a:solidFill>
                  <a:schemeClr val="tx1"/>
                </a:solidFill>
              </a:rPr>
              <a:t>F</a:t>
            </a:r>
            <a:r>
              <a:rPr lang="en-US" sz="100" i="1" dirty="0">
                <a:solidFill>
                  <a:schemeClr val="tx1"/>
                </a:solidFill>
              </a:rPr>
              <a:t> </a:t>
            </a:r>
            <a:r>
              <a:rPr lang="en-US" i="1" dirty="0">
                <a:solidFill>
                  <a:schemeClr val="tx1"/>
                </a:solidFill>
              </a:rPr>
              <a:t>A</a:t>
            </a:r>
            <a:r>
              <a:rPr lang="en-US" sz="100" i="1" dirty="0">
                <a:solidFill>
                  <a:schemeClr val="tx1"/>
                </a:solidFill>
              </a:rPr>
              <a:t> </a:t>
            </a:r>
            <a:r>
              <a:rPr lang="en-US" i="1" dirty="0">
                <a:solidFill>
                  <a:schemeClr val="tx1"/>
                </a:solidFill>
              </a:rPr>
              <a:t>C No. 7.</a:t>
            </a:r>
          </a:p>
          <a:p>
            <a:pPr lvl="1">
              <a:defRPr/>
            </a:pPr>
            <a:r>
              <a:rPr lang="en-US" dirty="0">
                <a:solidFill>
                  <a:schemeClr val="tx1"/>
                </a:solidFill>
              </a:rPr>
              <a:t>Incorporates specific probabilities of cash flows into the analysis.</a:t>
            </a:r>
          </a:p>
        </p:txBody>
      </p:sp>
      <p:sp>
        <p:nvSpPr>
          <p:cNvPr id="6" name="Content Placeholder 5">
            <a:extLst>
              <a:ext uri="{FF2B5EF4-FFF2-40B4-BE49-F238E27FC236}">
                <a16:creationId xmlns:a16="http://schemas.microsoft.com/office/drawing/2014/main" id="{2793C28A-605E-4C46-B918-44F8AA2AB57D}"/>
              </a:ext>
            </a:extLst>
          </p:cNvPr>
          <p:cNvSpPr>
            <a:spLocks noGrp="1"/>
          </p:cNvSpPr>
          <p:nvPr>
            <p:ph sz="quarter" idx="16"/>
          </p:nvPr>
        </p:nvSpPr>
        <p:spPr>
          <a:xfrm>
            <a:off x="328152" y="4416450"/>
            <a:ext cx="8458200" cy="2148998"/>
          </a:xfrm>
        </p:spPr>
        <p:txBody>
          <a:bodyPr/>
          <a:lstStyle/>
          <a:p>
            <a:pPr>
              <a:defRPr/>
            </a:pPr>
            <a:r>
              <a:rPr lang="en-US" dirty="0"/>
              <a:t>Required conditions:</a:t>
            </a:r>
          </a:p>
          <a:p>
            <a:pPr lvl="1">
              <a:defRPr/>
            </a:pPr>
            <a:r>
              <a:rPr lang="en-US" dirty="0"/>
              <a:t>When the warranty obligation spans more than one year and,</a:t>
            </a:r>
          </a:p>
          <a:p>
            <a:pPr lvl="1">
              <a:defRPr/>
            </a:pPr>
            <a:r>
              <a:rPr lang="en-US" dirty="0"/>
              <a:t>We can associate probabilities with possible cash flow outcomes.</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47</a:t>
            </a:fld>
            <a:endParaRPr lang="en-US"/>
          </a:p>
        </p:txBody>
      </p:sp>
    </p:spTree>
    <p:extLst>
      <p:ext uri="{BB962C8B-B14F-4D97-AF65-F5344CB8AC3E}">
        <p14:creationId xmlns:p14="http://schemas.microsoft.com/office/powerpoint/2010/main" val="2970851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899" y="192490"/>
            <a:ext cx="7237771" cy="903231"/>
          </a:xfrm>
        </p:spPr>
        <p:txBody>
          <a:bodyPr>
            <a:normAutofit fontScale="90000"/>
          </a:bodyPr>
          <a:lstStyle/>
          <a:p>
            <a:r>
              <a:rPr lang="en-US" dirty="0"/>
              <a:t>Product Warranty—Expected Cash Flow Approach </a:t>
            </a:r>
            <a:r>
              <a:rPr lang="en-US" sz="1100" b="0" dirty="0"/>
              <a:t>1</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O13.6</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1565787"/>
          </a:xfrm>
        </p:spPr>
        <p:txBody>
          <a:bodyPr/>
          <a:lstStyle/>
          <a:p>
            <a:r>
              <a:rPr lang="en-US" sz="2000" dirty="0"/>
              <a:t>Caldor Health, a supplier of in-home health care products, introduced a new therapeutic chair carrying a two-year warranty against defects. During December of 2027, its first month of availability, Caldor sold $2 million of the chairs. Industry experience indicates the following probability distribution for the potential warranty costs:</a:t>
            </a:r>
          </a:p>
        </p:txBody>
      </p:sp>
      <p:graphicFrame>
        <p:nvGraphicFramePr>
          <p:cNvPr id="19" name="Table 19">
            <a:extLst>
              <a:ext uri="{FF2B5EF4-FFF2-40B4-BE49-F238E27FC236}">
                <a16:creationId xmlns:a16="http://schemas.microsoft.com/office/drawing/2014/main" id="{E8976355-8205-465A-A967-45B7468BC4FE}"/>
              </a:ext>
            </a:extLst>
          </p:cNvPr>
          <p:cNvGraphicFramePr>
            <a:graphicFrameLocks noGrp="1"/>
          </p:cNvGraphicFramePr>
          <p:nvPr>
            <p:extLst>
              <p:ext uri="{D42A27DB-BD31-4B8C-83A1-F6EECF244321}">
                <p14:modId xmlns:p14="http://schemas.microsoft.com/office/powerpoint/2010/main" val="176568870"/>
              </p:ext>
            </p:extLst>
          </p:nvPr>
        </p:nvGraphicFramePr>
        <p:xfrm>
          <a:off x="2377127" y="2972471"/>
          <a:ext cx="4389746" cy="2588652"/>
        </p:xfrm>
        <a:graphic>
          <a:graphicData uri="http://schemas.openxmlformats.org/drawingml/2006/table">
            <a:tbl>
              <a:tblPr firstRow="1" bandRow="1">
                <a:tableStyleId>{5C22544A-7EE6-4342-B048-85BDC9FD1C3A}</a:tableStyleId>
              </a:tblPr>
              <a:tblGrid>
                <a:gridCol w="2194873">
                  <a:extLst>
                    <a:ext uri="{9D8B030D-6E8A-4147-A177-3AD203B41FA5}">
                      <a16:colId xmlns:a16="http://schemas.microsoft.com/office/drawing/2014/main" val="3517293971"/>
                    </a:ext>
                  </a:extLst>
                </a:gridCol>
                <a:gridCol w="2194873">
                  <a:extLst>
                    <a:ext uri="{9D8B030D-6E8A-4147-A177-3AD203B41FA5}">
                      <a16:colId xmlns:a16="http://schemas.microsoft.com/office/drawing/2014/main" val="2781908315"/>
                    </a:ext>
                  </a:extLst>
                </a:gridCol>
              </a:tblGrid>
              <a:tr h="285214">
                <a:tc>
                  <a:txBody>
                    <a:bodyPr/>
                    <a:lstStyle/>
                    <a:p>
                      <a:r>
                        <a:rPr lang="en-US" sz="1600" b="1" dirty="0"/>
                        <a:t>Warranty Costs</a:t>
                      </a:r>
                    </a:p>
                  </a:txBody>
                  <a:tcPr marL="65848" marR="65848" marT="21894" marB="21894"/>
                </a:tc>
                <a:tc>
                  <a:txBody>
                    <a:bodyPr/>
                    <a:lstStyle/>
                    <a:p>
                      <a:pPr algn="ctr"/>
                      <a:r>
                        <a:rPr lang="en-US" sz="1600" b="1" dirty="0"/>
                        <a:t>Probability</a:t>
                      </a:r>
                    </a:p>
                  </a:txBody>
                  <a:tcPr marL="65848" marR="65848" marT="21894" marB="21894"/>
                </a:tc>
                <a:extLst>
                  <a:ext uri="{0D108BD9-81ED-4DB2-BD59-A6C34878D82A}">
                    <a16:rowId xmlns:a16="http://schemas.microsoft.com/office/drawing/2014/main" val="2338333356"/>
                  </a:ext>
                </a:extLst>
              </a:tr>
              <a:tr h="285214">
                <a:tc>
                  <a:txBody>
                    <a:bodyPr/>
                    <a:lstStyle/>
                    <a:p>
                      <a:pPr algn="l"/>
                      <a:r>
                        <a:rPr lang="en-US" sz="1600" b="1" dirty="0"/>
                        <a:t>2028</a:t>
                      </a:r>
                    </a:p>
                  </a:txBody>
                  <a:tcPr marL="65848" marR="65848" marT="21894" marB="218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2028</a:t>
                      </a:r>
                    </a:p>
                  </a:txBody>
                  <a:tcPr marL="65848" marR="65848" marT="21894" marB="21894"/>
                </a:tc>
                <a:extLst>
                  <a:ext uri="{0D108BD9-81ED-4DB2-BD59-A6C34878D82A}">
                    <a16:rowId xmlns:a16="http://schemas.microsoft.com/office/drawing/2014/main" val="1742902084"/>
                  </a:ext>
                </a:extLst>
              </a:tr>
              <a:tr h="285214">
                <a:tc>
                  <a:txBody>
                    <a:bodyPr/>
                    <a:lstStyle/>
                    <a:p>
                      <a:pPr marL="365760"/>
                      <a:r>
                        <a:rPr lang="en-US" sz="1600" dirty="0"/>
                        <a:t>$50,000</a:t>
                      </a:r>
                    </a:p>
                  </a:txBody>
                  <a:tcPr marL="65848" marR="65848" marT="21894" marB="21894"/>
                </a:tc>
                <a:tc>
                  <a:txBody>
                    <a:bodyPr/>
                    <a:lstStyle/>
                    <a:p>
                      <a:pPr algn="ctr"/>
                      <a:r>
                        <a:rPr lang="en-US" sz="1600" dirty="0"/>
                        <a:t>20%</a:t>
                      </a:r>
                    </a:p>
                  </a:txBody>
                  <a:tcPr marL="65848" marR="65848" marT="21894" marB="21894"/>
                </a:tc>
                <a:extLst>
                  <a:ext uri="{0D108BD9-81ED-4DB2-BD59-A6C34878D82A}">
                    <a16:rowId xmlns:a16="http://schemas.microsoft.com/office/drawing/2014/main" val="328711955"/>
                  </a:ext>
                </a:extLst>
              </a:tr>
              <a:tr h="285214">
                <a:tc>
                  <a:txBody>
                    <a:bodyPr/>
                    <a:lstStyle/>
                    <a:p>
                      <a:pPr marL="365760"/>
                      <a:r>
                        <a:rPr lang="en-US" sz="1600" dirty="0"/>
                        <a:t> 60,000</a:t>
                      </a:r>
                    </a:p>
                  </a:txBody>
                  <a:tcPr marL="65848" marR="65848" marT="21894" marB="21894"/>
                </a:tc>
                <a:tc>
                  <a:txBody>
                    <a:bodyPr/>
                    <a:lstStyle/>
                    <a:p>
                      <a:pPr algn="ctr"/>
                      <a:r>
                        <a:rPr lang="en-US" sz="1600" dirty="0"/>
                        <a:t>50%</a:t>
                      </a:r>
                    </a:p>
                  </a:txBody>
                  <a:tcPr marL="65848" marR="65848" marT="21894" marB="21894"/>
                </a:tc>
                <a:extLst>
                  <a:ext uri="{0D108BD9-81ED-4DB2-BD59-A6C34878D82A}">
                    <a16:rowId xmlns:a16="http://schemas.microsoft.com/office/drawing/2014/main" val="1905589494"/>
                  </a:ext>
                </a:extLst>
              </a:tr>
              <a:tr h="285214">
                <a:tc>
                  <a:txBody>
                    <a:bodyPr/>
                    <a:lstStyle/>
                    <a:p>
                      <a:pPr marL="365760"/>
                      <a:r>
                        <a:rPr lang="en-US" sz="1600" dirty="0"/>
                        <a:t> 70,000</a:t>
                      </a:r>
                    </a:p>
                  </a:txBody>
                  <a:tcPr marL="65848" marR="65848" marT="21894" marB="21894"/>
                </a:tc>
                <a:tc>
                  <a:txBody>
                    <a:bodyPr/>
                    <a:lstStyle/>
                    <a:p>
                      <a:pPr algn="ctr"/>
                      <a:r>
                        <a:rPr lang="en-US" sz="1600" dirty="0"/>
                        <a:t>30%</a:t>
                      </a:r>
                    </a:p>
                  </a:txBody>
                  <a:tcPr marL="65848" marR="65848" marT="21894" marB="21894"/>
                </a:tc>
                <a:extLst>
                  <a:ext uri="{0D108BD9-81ED-4DB2-BD59-A6C34878D82A}">
                    <a16:rowId xmlns:a16="http://schemas.microsoft.com/office/drawing/2014/main" val="337503161"/>
                  </a:ext>
                </a:extLst>
              </a:tr>
              <a:tr h="2852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2029</a:t>
                      </a:r>
                    </a:p>
                  </a:txBody>
                  <a:tcPr marL="65848" marR="65848" marT="21894" marB="218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2029</a:t>
                      </a:r>
                    </a:p>
                  </a:txBody>
                  <a:tcPr marL="65848" marR="65848" marT="21894" marB="21894"/>
                </a:tc>
                <a:extLst>
                  <a:ext uri="{0D108BD9-81ED-4DB2-BD59-A6C34878D82A}">
                    <a16:rowId xmlns:a16="http://schemas.microsoft.com/office/drawing/2014/main" val="1491341180"/>
                  </a:ext>
                </a:extLst>
              </a:tr>
              <a:tr h="285214">
                <a:tc>
                  <a:txBody>
                    <a:bodyPr/>
                    <a:lstStyle/>
                    <a:p>
                      <a:pPr marL="365760"/>
                      <a:r>
                        <a:rPr lang="en-US" sz="1600" dirty="0"/>
                        <a:t>$70,000</a:t>
                      </a:r>
                    </a:p>
                  </a:txBody>
                  <a:tcPr marL="65848" marR="65848" marT="21894" marB="21894"/>
                </a:tc>
                <a:tc>
                  <a:txBody>
                    <a:bodyPr/>
                    <a:lstStyle/>
                    <a:p>
                      <a:pPr algn="ctr"/>
                      <a:r>
                        <a:rPr lang="en-US" sz="1600" dirty="0"/>
                        <a:t>20%</a:t>
                      </a:r>
                    </a:p>
                  </a:txBody>
                  <a:tcPr marL="65848" marR="65848" marT="21894" marB="21894"/>
                </a:tc>
                <a:extLst>
                  <a:ext uri="{0D108BD9-81ED-4DB2-BD59-A6C34878D82A}">
                    <a16:rowId xmlns:a16="http://schemas.microsoft.com/office/drawing/2014/main" val="1310282101"/>
                  </a:ext>
                </a:extLst>
              </a:tr>
              <a:tr h="285214">
                <a:tc>
                  <a:txBody>
                    <a:bodyPr/>
                    <a:lstStyle/>
                    <a:p>
                      <a:pPr marL="365760"/>
                      <a:r>
                        <a:rPr lang="en-US" sz="1600" dirty="0"/>
                        <a:t> 80,000</a:t>
                      </a:r>
                    </a:p>
                  </a:txBody>
                  <a:tcPr marL="65848" marR="65848" marT="21894" marB="21894"/>
                </a:tc>
                <a:tc>
                  <a:txBody>
                    <a:bodyPr/>
                    <a:lstStyle/>
                    <a:p>
                      <a:pPr algn="ctr"/>
                      <a:r>
                        <a:rPr lang="en-US" sz="1600" dirty="0"/>
                        <a:t>50%</a:t>
                      </a:r>
                    </a:p>
                  </a:txBody>
                  <a:tcPr marL="65848" marR="65848" marT="21894" marB="21894"/>
                </a:tc>
                <a:extLst>
                  <a:ext uri="{0D108BD9-81ED-4DB2-BD59-A6C34878D82A}">
                    <a16:rowId xmlns:a16="http://schemas.microsoft.com/office/drawing/2014/main" val="741761925"/>
                  </a:ext>
                </a:extLst>
              </a:tr>
              <a:tr h="285214">
                <a:tc>
                  <a:txBody>
                    <a:bodyPr/>
                    <a:lstStyle/>
                    <a:p>
                      <a:pPr marL="365760"/>
                      <a:r>
                        <a:rPr lang="en-US" sz="1600" dirty="0"/>
                        <a:t> 90,000</a:t>
                      </a:r>
                    </a:p>
                  </a:txBody>
                  <a:tcPr marL="65848" marR="65848" marT="21894" marB="21894"/>
                </a:tc>
                <a:tc>
                  <a:txBody>
                    <a:bodyPr/>
                    <a:lstStyle/>
                    <a:p>
                      <a:pPr algn="ctr"/>
                      <a:r>
                        <a:rPr lang="en-US" sz="1600" dirty="0"/>
                        <a:t>30%</a:t>
                      </a:r>
                    </a:p>
                  </a:txBody>
                  <a:tcPr marL="65848" marR="65848" marT="21894" marB="21894"/>
                </a:tc>
                <a:extLst>
                  <a:ext uri="{0D108BD9-81ED-4DB2-BD59-A6C34878D82A}">
                    <a16:rowId xmlns:a16="http://schemas.microsoft.com/office/drawing/2014/main" val="1688414321"/>
                  </a:ext>
                </a:extLst>
              </a:tr>
            </a:tbl>
          </a:graphicData>
        </a:graphic>
      </p:graphicFrame>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5573594"/>
            <a:ext cx="8458200" cy="991178"/>
          </a:xfrm>
        </p:spPr>
        <p:txBody>
          <a:bodyPr/>
          <a:lstStyle/>
          <a:p>
            <a:r>
              <a:rPr lang="en-US" sz="2000" dirty="0"/>
              <a:t>An arrangement with a service firm requires that costs for the two-year warranty period be settled at the end of 2028 and 2029. The risk-free rate of interest is 5%.</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48</a:t>
            </a:fld>
            <a:endParaRPr lang="en-US"/>
          </a:p>
        </p:txBody>
      </p:sp>
    </p:spTree>
    <p:extLst>
      <p:ext uri="{BB962C8B-B14F-4D97-AF65-F5344CB8AC3E}">
        <p14:creationId xmlns:p14="http://schemas.microsoft.com/office/powerpoint/2010/main" val="1616461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899" y="192490"/>
            <a:ext cx="7237771" cy="903231"/>
          </a:xfrm>
        </p:spPr>
        <p:txBody>
          <a:bodyPr>
            <a:normAutofit fontScale="90000"/>
          </a:bodyPr>
          <a:lstStyle/>
          <a:p>
            <a:r>
              <a:rPr lang="en-US" dirty="0"/>
              <a:t>Product Warranty—Expected Cash Flow Approach </a:t>
            </a:r>
            <a:r>
              <a:rPr lang="en-US" sz="1100" b="0" dirty="0"/>
              <a:t>2</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O13.6</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1"/>
            <a:ext cx="8458200" cy="1462548"/>
          </a:xfrm>
        </p:spPr>
        <p:txBody>
          <a:bodyPr/>
          <a:lstStyle/>
          <a:p>
            <a:r>
              <a:rPr lang="en-US" sz="1800" dirty="0"/>
              <a:t>An arrangement with a service firm requires that costs for the two-year warranty period be settled at the end of 2028 and 2029. The risk-free rate of interest is 5%. Applying the expected cash flow approach, at the end of the 2027 fiscal year, Caldor would record a warranty liability (and expense) of $131,564, calculated as follows:</a:t>
            </a:r>
          </a:p>
        </p:txBody>
      </p:sp>
      <p:pic>
        <p:nvPicPr>
          <p:cNvPr id="12" name="Picture 11" descr="An account table of cash flow approach. ">
            <a:extLst>
              <a:ext uri="{FF2B5EF4-FFF2-40B4-BE49-F238E27FC236}">
                <a16:creationId xmlns:a16="http://schemas.microsoft.com/office/drawing/2014/main" id="{98247B15-884B-20DD-A875-4BF0013243FC}"/>
              </a:ext>
            </a:extLst>
          </p:cNvPr>
          <p:cNvPicPr>
            <a:picLocks noChangeAspect="1"/>
          </p:cNvPicPr>
          <p:nvPr/>
        </p:nvPicPr>
        <p:blipFill>
          <a:blip r:embed="rId3"/>
          <a:stretch>
            <a:fillRect/>
          </a:stretch>
        </p:blipFill>
        <p:spPr>
          <a:xfrm>
            <a:off x="2234804" y="2957629"/>
            <a:ext cx="4674391" cy="3188412"/>
          </a:xfrm>
          <a:prstGeom prst="rect">
            <a:avLst/>
          </a:prstGeom>
        </p:spPr>
      </p:pic>
      <p:sp>
        <p:nvSpPr>
          <p:cNvPr id="13" name="Text Placeholder 14">
            <a:extLst>
              <a:ext uri="{FF2B5EF4-FFF2-40B4-BE49-F238E27FC236}">
                <a16:creationId xmlns:a16="http://schemas.microsoft.com/office/drawing/2014/main" id="{A25BA87F-B48A-0927-5DD5-F820BFE7410E}"/>
              </a:ext>
            </a:extLst>
          </p:cNvPr>
          <p:cNvSpPr>
            <a:spLocks noGrp="1"/>
          </p:cNvSpPr>
          <p:nvPr>
            <p:ph type="body" sz="quarter" idx="12"/>
          </p:nvPr>
        </p:nvSpPr>
        <p:spPr>
          <a:xfrm>
            <a:off x="2971558" y="6324600"/>
            <a:ext cx="3200885" cy="190500"/>
          </a:xfrm>
        </p:spPr>
        <p:txBody>
          <a:bodyPr anchor="ctr"/>
          <a:lstStyle/>
          <a:p>
            <a:r>
              <a:rPr lang="en-IN" sz="1200" dirty="0">
                <a:hlinkClick r:id="rId4" action="ppaction://hlinksldjump"/>
              </a:rPr>
              <a:t>Access the text alternative for slide images.</a:t>
            </a:r>
            <a:endParaRPr lang="en-IN" sz="1200" dirty="0"/>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49</a:t>
            </a:fld>
            <a:endParaRPr lang="en-US"/>
          </a:p>
        </p:txBody>
      </p:sp>
    </p:spTree>
    <p:extLst>
      <p:ext uri="{BB962C8B-B14F-4D97-AF65-F5344CB8AC3E}">
        <p14:creationId xmlns:p14="http://schemas.microsoft.com/office/powerpoint/2010/main" val="2792532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899" y="192490"/>
            <a:ext cx="7223023" cy="903231"/>
          </a:xfrm>
        </p:spPr>
        <p:txBody>
          <a:bodyPr>
            <a:normAutofit fontScale="90000"/>
          </a:bodyPr>
          <a:lstStyle/>
          <a:p>
            <a:r>
              <a:rPr lang="en-US" dirty="0"/>
              <a:t>Current Liabilities—General Mills </a:t>
            </a:r>
            <a:r>
              <a:rPr lang="en-US" sz="1100" b="0" dirty="0"/>
              <a:t>1</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O13.1</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1167581"/>
          </a:xfrm>
        </p:spPr>
        <p:txBody>
          <a:bodyPr/>
          <a:lstStyle/>
          <a:p>
            <a:pPr algn="ctr">
              <a:spcBef>
                <a:spcPts val="500"/>
              </a:spcBef>
              <a:defRPr/>
            </a:pPr>
            <a:r>
              <a:rPr lang="en-US" sz="2000" b="1" dirty="0"/>
              <a:t>General Mills, Inc.</a:t>
            </a:r>
          </a:p>
          <a:p>
            <a:pPr algn="ctr">
              <a:spcBef>
                <a:spcPts val="500"/>
              </a:spcBef>
              <a:defRPr/>
            </a:pPr>
            <a:r>
              <a:rPr lang="en-US" sz="2000" b="1" dirty="0"/>
              <a:t>Excerpt from Consolidated Balance Sheets</a:t>
            </a:r>
          </a:p>
          <a:p>
            <a:pPr algn="ctr">
              <a:spcBef>
                <a:spcPts val="500"/>
              </a:spcBef>
              <a:defRPr/>
            </a:pPr>
            <a:r>
              <a:rPr lang="en-US" sz="2000" b="1" dirty="0"/>
              <a:t>May 28, 2023 and May 29, 2022</a:t>
            </a:r>
          </a:p>
        </p:txBody>
      </p:sp>
      <p:graphicFrame>
        <p:nvGraphicFramePr>
          <p:cNvPr id="18" name="Table 18">
            <a:extLst>
              <a:ext uri="{FF2B5EF4-FFF2-40B4-BE49-F238E27FC236}">
                <a16:creationId xmlns:a16="http://schemas.microsoft.com/office/drawing/2014/main" id="{5E784B4E-3F58-419E-8259-5FBEA7A4169D}"/>
              </a:ext>
            </a:extLst>
          </p:cNvPr>
          <p:cNvGraphicFramePr>
            <a:graphicFrameLocks noGrp="1"/>
          </p:cNvGraphicFramePr>
          <p:nvPr>
            <p:extLst>
              <p:ext uri="{D42A27DB-BD31-4B8C-83A1-F6EECF244321}">
                <p14:modId xmlns:p14="http://schemas.microsoft.com/office/powerpoint/2010/main" val="97595826"/>
              </p:ext>
            </p:extLst>
          </p:nvPr>
        </p:nvGraphicFramePr>
        <p:xfrm>
          <a:off x="545690" y="2662660"/>
          <a:ext cx="7988711" cy="2773680"/>
        </p:xfrm>
        <a:graphic>
          <a:graphicData uri="http://schemas.openxmlformats.org/drawingml/2006/table">
            <a:tbl>
              <a:tblPr firstRow="1" bandRow="1">
                <a:tableStyleId>{5C22544A-7EE6-4342-B048-85BDC9FD1C3A}</a:tableStyleId>
              </a:tblPr>
              <a:tblGrid>
                <a:gridCol w="4165785">
                  <a:extLst>
                    <a:ext uri="{9D8B030D-6E8A-4147-A177-3AD203B41FA5}">
                      <a16:colId xmlns:a16="http://schemas.microsoft.com/office/drawing/2014/main" val="3447183307"/>
                    </a:ext>
                  </a:extLst>
                </a:gridCol>
                <a:gridCol w="1911463">
                  <a:extLst>
                    <a:ext uri="{9D8B030D-6E8A-4147-A177-3AD203B41FA5}">
                      <a16:colId xmlns:a16="http://schemas.microsoft.com/office/drawing/2014/main" val="3833935778"/>
                    </a:ext>
                  </a:extLst>
                </a:gridCol>
                <a:gridCol w="1911463">
                  <a:extLst>
                    <a:ext uri="{9D8B030D-6E8A-4147-A177-3AD203B41FA5}">
                      <a16:colId xmlns:a16="http://schemas.microsoft.com/office/drawing/2014/main" val="2699139610"/>
                    </a:ext>
                  </a:extLst>
                </a:gridCol>
              </a:tblGrid>
              <a:tr h="370840">
                <a:tc>
                  <a:txBody>
                    <a:bodyPr/>
                    <a:lstStyle/>
                    <a:p>
                      <a:r>
                        <a:rPr lang="en-US" sz="2000" b="0" dirty="0"/>
                        <a:t>Liabilities and Equity (in millions)</a:t>
                      </a:r>
                    </a:p>
                  </a:txBody>
                  <a:tcPr/>
                </a:tc>
                <a:tc>
                  <a:txBody>
                    <a:bodyPr/>
                    <a:lstStyle/>
                    <a:p>
                      <a:pPr algn="r"/>
                      <a:r>
                        <a:rPr lang="en-US" sz="2000" b="1" dirty="0"/>
                        <a:t>May 28, 2023</a:t>
                      </a:r>
                    </a:p>
                  </a:txBody>
                  <a:tcPr anchor="b"/>
                </a:tc>
                <a:tc>
                  <a:txBody>
                    <a:bodyPr/>
                    <a:lstStyle/>
                    <a:p>
                      <a:pPr algn="r"/>
                      <a:r>
                        <a:rPr lang="en-US" sz="2000" b="1" dirty="0"/>
                        <a:t>May 29, 2022</a:t>
                      </a:r>
                    </a:p>
                  </a:txBody>
                  <a:tcPr anchor="b"/>
                </a:tc>
                <a:extLst>
                  <a:ext uri="{0D108BD9-81ED-4DB2-BD59-A6C34878D82A}">
                    <a16:rowId xmlns:a16="http://schemas.microsoft.com/office/drawing/2014/main" val="2499432942"/>
                  </a:ext>
                </a:extLst>
              </a:tr>
              <a:tr h="370840">
                <a:tc>
                  <a:txBody>
                    <a:bodyPr/>
                    <a:lstStyle/>
                    <a:p>
                      <a:r>
                        <a:rPr lang="en-US" sz="2000" dirty="0"/>
                        <a:t>Current liabilities:</a:t>
                      </a:r>
                    </a:p>
                  </a:txBody>
                  <a:tcPr/>
                </a:tc>
                <a:tc>
                  <a:txBody>
                    <a:bodyPr/>
                    <a:lstStyle/>
                    <a:p>
                      <a:pPr algn="r"/>
                      <a:endParaRPr lang="en-US" sz="2000" dirty="0"/>
                    </a:p>
                  </a:txBody>
                  <a:tcPr/>
                </a:tc>
                <a:tc>
                  <a:txBody>
                    <a:bodyPr/>
                    <a:lstStyle/>
                    <a:p>
                      <a:pPr algn="r"/>
                      <a:endParaRPr lang="en-US" sz="2000" dirty="0"/>
                    </a:p>
                  </a:txBody>
                  <a:tcPr/>
                </a:tc>
                <a:extLst>
                  <a:ext uri="{0D108BD9-81ED-4DB2-BD59-A6C34878D82A}">
                    <a16:rowId xmlns:a16="http://schemas.microsoft.com/office/drawing/2014/main" val="532218338"/>
                  </a:ext>
                </a:extLst>
              </a:tr>
              <a:tr h="370840">
                <a:tc>
                  <a:txBody>
                    <a:bodyPr/>
                    <a:lstStyle/>
                    <a:p>
                      <a:r>
                        <a:rPr lang="en-US" sz="2000" dirty="0"/>
                        <a:t>Accounts payable</a:t>
                      </a:r>
                    </a:p>
                  </a:txBody>
                  <a:tcPr/>
                </a:tc>
                <a:tc>
                  <a:txBody>
                    <a:bodyPr/>
                    <a:lstStyle/>
                    <a:p>
                      <a:pPr algn="r"/>
                      <a:r>
                        <a:rPr lang="en-US" sz="2000" b="1" dirty="0"/>
                        <a:t>$4,194.2</a:t>
                      </a:r>
                    </a:p>
                  </a:txBody>
                  <a:tcPr/>
                </a:tc>
                <a:tc>
                  <a:txBody>
                    <a:bodyPr/>
                    <a:lstStyle/>
                    <a:p>
                      <a:pPr algn="r"/>
                      <a:r>
                        <a:rPr lang="en-US" sz="2000" dirty="0"/>
                        <a:t>$3,982.3</a:t>
                      </a:r>
                    </a:p>
                  </a:txBody>
                  <a:tcPr/>
                </a:tc>
                <a:extLst>
                  <a:ext uri="{0D108BD9-81ED-4DB2-BD59-A6C34878D82A}">
                    <a16:rowId xmlns:a16="http://schemas.microsoft.com/office/drawing/2014/main" val="3886349951"/>
                  </a:ext>
                </a:extLst>
              </a:tr>
              <a:tr h="370840">
                <a:tc>
                  <a:txBody>
                    <a:bodyPr/>
                    <a:lstStyle/>
                    <a:p>
                      <a:r>
                        <a:rPr lang="en-US" sz="2000" dirty="0"/>
                        <a:t>Current portion of long-term</a:t>
                      </a:r>
                      <a:r>
                        <a:rPr lang="en-US" sz="2000" baseline="0" dirty="0"/>
                        <a:t> debt</a:t>
                      </a:r>
                      <a:endParaRPr lang="en-US" sz="2000" dirty="0"/>
                    </a:p>
                  </a:txBody>
                  <a:tcPr/>
                </a:tc>
                <a:tc>
                  <a:txBody>
                    <a:bodyPr/>
                    <a:lstStyle/>
                    <a:p>
                      <a:pPr algn="r"/>
                      <a:r>
                        <a:rPr lang="en-US" sz="2000" b="1" dirty="0"/>
                        <a:t>1,709.1</a:t>
                      </a:r>
                    </a:p>
                  </a:txBody>
                  <a:tcPr/>
                </a:tc>
                <a:tc>
                  <a:txBody>
                    <a:bodyPr/>
                    <a:lstStyle/>
                    <a:p>
                      <a:pPr algn="r"/>
                      <a:r>
                        <a:rPr lang="en-US" sz="2000" dirty="0"/>
                        <a:t>1,674.2</a:t>
                      </a:r>
                    </a:p>
                  </a:txBody>
                  <a:tcPr/>
                </a:tc>
                <a:extLst>
                  <a:ext uri="{0D108BD9-81ED-4DB2-BD59-A6C34878D82A}">
                    <a16:rowId xmlns:a16="http://schemas.microsoft.com/office/drawing/2014/main" val="3151528377"/>
                  </a:ext>
                </a:extLst>
              </a:tr>
              <a:tr h="370840">
                <a:tc>
                  <a:txBody>
                    <a:bodyPr/>
                    <a:lstStyle/>
                    <a:p>
                      <a:r>
                        <a:rPr lang="en-US" sz="2000" dirty="0"/>
                        <a:t>Notes payable</a:t>
                      </a:r>
                    </a:p>
                  </a:txBody>
                  <a:tcPr/>
                </a:tc>
                <a:tc>
                  <a:txBody>
                    <a:bodyPr/>
                    <a:lstStyle/>
                    <a:p>
                      <a:pPr algn="r"/>
                      <a:r>
                        <a:rPr lang="en-US" sz="2000" b="1" dirty="0"/>
                        <a:t>31.7</a:t>
                      </a:r>
                    </a:p>
                  </a:txBody>
                  <a:tcPr/>
                </a:tc>
                <a:tc>
                  <a:txBody>
                    <a:bodyPr/>
                    <a:lstStyle/>
                    <a:p>
                      <a:pPr algn="r"/>
                      <a:r>
                        <a:rPr lang="en-US" sz="2000" dirty="0"/>
                        <a:t>811.4</a:t>
                      </a:r>
                    </a:p>
                  </a:txBody>
                  <a:tcPr/>
                </a:tc>
                <a:extLst>
                  <a:ext uri="{0D108BD9-81ED-4DB2-BD59-A6C34878D82A}">
                    <a16:rowId xmlns:a16="http://schemas.microsoft.com/office/drawing/2014/main" val="2504698640"/>
                  </a:ext>
                </a:extLst>
              </a:tr>
              <a:tr h="370840">
                <a:tc>
                  <a:txBody>
                    <a:bodyPr/>
                    <a:lstStyle/>
                    <a:p>
                      <a:r>
                        <a:rPr lang="en-US" sz="2000" dirty="0"/>
                        <a:t>Other current liabilities</a:t>
                      </a:r>
                    </a:p>
                  </a:txBody>
                  <a:tcPr/>
                </a:tc>
                <a:tc>
                  <a:txBody>
                    <a:bodyPr/>
                    <a:lstStyle/>
                    <a:p>
                      <a:pPr algn="r"/>
                      <a:r>
                        <a:rPr lang="en-US" sz="2000" b="1" u="sng" baseline="0" dirty="0"/>
                        <a:t> 1,600.7</a:t>
                      </a:r>
                    </a:p>
                  </a:txBody>
                  <a:tcPr/>
                </a:tc>
                <a:tc>
                  <a:txBody>
                    <a:bodyPr/>
                    <a:lstStyle/>
                    <a:p>
                      <a:pPr algn="r"/>
                      <a:r>
                        <a:rPr lang="en-US" sz="2000" u="sng" dirty="0"/>
                        <a:t> 1,552.0</a:t>
                      </a:r>
                    </a:p>
                  </a:txBody>
                  <a:tcPr/>
                </a:tc>
                <a:extLst>
                  <a:ext uri="{0D108BD9-81ED-4DB2-BD59-A6C34878D82A}">
                    <a16:rowId xmlns:a16="http://schemas.microsoft.com/office/drawing/2014/main" val="1236121572"/>
                  </a:ext>
                </a:extLst>
              </a:tr>
              <a:tr h="370840">
                <a:tc>
                  <a:txBody>
                    <a:bodyPr/>
                    <a:lstStyle/>
                    <a:p>
                      <a:pPr lvl="1"/>
                      <a:r>
                        <a:rPr lang="en-US" sz="2000" dirty="0"/>
                        <a:t>Total</a:t>
                      </a:r>
                      <a:r>
                        <a:rPr lang="en-US" sz="2000" baseline="0" dirty="0"/>
                        <a:t> current liabilities</a:t>
                      </a:r>
                      <a:endParaRPr lang="en-US" sz="2000" dirty="0"/>
                    </a:p>
                  </a:txBody>
                  <a:tcPr/>
                </a:tc>
                <a:tc>
                  <a:txBody>
                    <a:bodyPr/>
                    <a:lstStyle/>
                    <a:p>
                      <a:pPr algn="r"/>
                      <a:r>
                        <a:rPr lang="en-US" sz="2000" b="1" u="dbl" baseline="0" dirty="0"/>
                        <a:t> 7,535.7</a:t>
                      </a:r>
                    </a:p>
                  </a:txBody>
                  <a:tcPr/>
                </a:tc>
                <a:tc>
                  <a:txBody>
                    <a:bodyPr/>
                    <a:lstStyle/>
                    <a:p>
                      <a:pPr algn="r"/>
                      <a:r>
                        <a:rPr lang="en-US" sz="2000" u="dbl" baseline="0" dirty="0"/>
                        <a:t> 8,019.9</a:t>
                      </a:r>
                    </a:p>
                  </a:txBody>
                  <a:tcPr/>
                </a:tc>
                <a:extLst>
                  <a:ext uri="{0D108BD9-81ED-4DB2-BD59-A6C34878D82A}">
                    <a16:rowId xmlns:a16="http://schemas.microsoft.com/office/drawing/2014/main" val="2755486399"/>
                  </a:ext>
                </a:extLst>
              </a:tr>
            </a:tbl>
          </a:graphicData>
        </a:graphic>
      </p:graphicFrame>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5</a:t>
            </a:fld>
            <a:endParaRPr lang="en-US"/>
          </a:p>
        </p:txBody>
      </p:sp>
    </p:spTree>
    <p:extLst>
      <p:ext uri="{BB962C8B-B14F-4D97-AF65-F5344CB8AC3E}">
        <p14:creationId xmlns:p14="http://schemas.microsoft.com/office/powerpoint/2010/main" val="22419519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899" y="192490"/>
            <a:ext cx="7237771" cy="903231"/>
          </a:xfrm>
        </p:spPr>
        <p:txBody>
          <a:bodyPr>
            <a:normAutofit fontScale="90000"/>
          </a:bodyPr>
          <a:lstStyle/>
          <a:p>
            <a:r>
              <a:rPr lang="en-US" dirty="0"/>
              <a:t>Product Warranty—Expected Cash Flow Approach </a:t>
            </a:r>
            <a:r>
              <a:rPr lang="en-US" sz="1100" b="0" dirty="0"/>
              <a:t>3</a:t>
            </a:r>
            <a:endParaRPr lang="en-US"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O13.6</a:t>
            </a:r>
          </a:p>
        </p:txBody>
      </p:sp>
      <p:graphicFrame>
        <p:nvGraphicFramePr>
          <p:cNvPr id="18" name="Table 18">
            <a:extLst>
              <a:ext uri="{FF2B5EF4-FFF2-40B4-BE49-F238E27FC236}">
                <a16:creationId xmlns:a16="http://schemas.microsoft.com/office/drawing/2014/main" id="{2F7FB6AA-8B88-4DDD-9271-833BA3415E2E}"/>
              </a:ext>
            </a:extLst>
          </p:cNvPr>
          <p:cNvGraphicFramePr>
            <a:graphicFrameLocks noGrp="1"/>
          </p:cNvGraphicFramePr>
          <p:nvPr>
            <p:extLst>
              <p:ext uri="{D42A27DB-BD31-4B8C-83A1-F6EECF244321}">
                <p14:modId xmlns:p14="http://schemas.microsoft.com/office/powerpoint/2010/main" val="274493340"/>
              </p:ext>
            </p:extLst>
          </p:nvPr>
        </p:nvGraphicFramePr>
        <p:xfrm>
          <a:off x="463344" y="1959171"/>
          <a:ext cx="8207311" cy="1483360"/>
        </p:xfrm>
        <a:graphic>
          <a:graphicData uri="http://schemas.openxmlformats.org/drawingml/2006/table">
            <a:tbl>
              <a:tblPr firstRow="1" bandRow="1">
                <a:tableStyleId>{5C22544A-7EE6-4342-B048-85BDC9FD1C3A}</a:tableStyleId>
              </a:tblPr>
              <a:tblGrid>
                <a:gridCol w="4466793">
                  <a:extLst>
                    <a:ext uri="{9D8B030D-6E8A-4147-A177-3AD203B41FA5}">
                      <a16:colId xmlns:a16="http://schemas.microsoft.com/office/drawing/2014/main" val="2776912519"/>
                    </a:ext>
                  </a:extLst>
                </a:gridCol>
                <a:gridCol w="1870259">
                  <a:extLst>
                    <a:ext uri="{9D8B030D-6E8A-4147-A177-3AD203B41FA5}">
                      <a16:colId xmlns:a16="http://schemas.microsoft.com/office/drawing/2014/main" val="2068940263"/>
                    </a:ext>
                  </a:extLst>
                </a:gridCol>
                <a:gridCol w="1870259">
                  <a:extLst>
                    <a:ext uri="{9D8B030D-6E8A-4147-A177-3AD203B41FA5}">
                      <a16:colId xmlns:a16="http://schemas.microsoft.com/office/drawing/2014/main" val="149250623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Journal Entry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Debit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Credit </a:t>
                      </a:r>
                    </a:p>
                  </a:txBody>
                  <a:tcPr/>
                </a:tc>
                <a:extLst>
                  <a:ext uri="{0D108BD9-81ED-4DB2-BD59-A6C34878D82A}">
                    <a16:rowId xmlns:a16="http://schemas.microsoft.com/office/drawing/2014/main" val="30008228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mn-lt"/>
                        </a:rPr>
                        <a:t>December 31, 2027 (adjusting entry)</a:t>
                      </a:r>
                    </a:p>
                  </a:txBody>
                  <a:tcPr/>
                </a:tc>
                <a:tc>
                  <a:txBody>
                    <a:bodyPr/>
                    <a:lstStyle/>
                    <a:p>
                      <a:pPr algn="r"/>
                      <a:endParaRPr lang="en-US" dirty="0"/>
                    </a:p>
                  </a:txBody>
                  <a:tcPr/>
                </a:tc>
                <a:tc>
                  <a:txBody>
                    <a:bodyPr/>
                    <a:lstStyle/>
                    <a:p>
                      <a:pPr algn="r"/>
                      <a:endParaRPr lang="en-US" dirty="0"/>
                    </a:p>
                  </a:txBody>
                  <a:tcPr/>
                </a:tc>
                <a:extLst>
                  <a:ext uri="{0D108BD9-81ED-4DB2-BD59-A6C34878D82A}">
                    <a16:rowId xmlns:a16="http://schemas.microsoft.com/office/drawing/2014/main" val="12272666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Warranty expense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131,564</a:t>
                      </a:r>
                    </a:p>
                  </a:txBody>
                  <a:tcPr/>
                </a:tc>
                <a:tc>
                  <a:txBody>
                    <a:bodyPr/>
                    <a:lstStyle/>
                    <a:p>
                      <a:pPr algn="r"/>
                      <a:endParaRPr lang="en-US" dirty="0"/>
                    </a:p>
                  </a:txBody>
                  <a:tcPr/>
                </a:tc>
                <a:extLst>
                  <a:ext uri="{0D108BD9-81ED-4DB2-BD59-A6C34878D82A}">
                    <a16:rowId xmlns:a16="http://schemas.microsoft.com/office/drawing/2014/main" val="1627224151"/>
                  </a:ext>
                </a:extLst>
              </a:tr>
              <a:tr h="370840">
                <a:tc>
                  <a:txBody>
                    <a:bodyPr/>
                    <a:lstStyle/>
                    <a:p>
                      <a:pPr marL="36830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Warranty liability </a:t>
                      </a:r>
                      <a:r>
                        <a:rPr lang="en-US" dirty="0"/>
                        <a:t>(calculated above)</a:t>
                      </a:r>
                      <a:endParaRPr lang="en-IN" sz="18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131,564</a:t>
                      </a:r>
                    </a:p>
                  </a:txBody>
                  <a:tcPr/>
                </a:tc>
                <a:extLst>
                  <a:ext uri="{0D108BD9-81ED-4DB2-BD59-A6C34878D82A}">
                    <a16:rowId xmlns:a16="http://schemas.microsoft.com/office/drawing/2014/main" val="682433107"/>
                  </a:ext>
                </a:extLst>
              </a:tr>
            </a:tbl>
          </a:graphicData>
        </a:graphic>
      </p:graphicFrame>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50</a:t>
            </a:fld>
            <a:endParaRPr lang="en-US"/>
          </a:p>
        </p:txBody>
      </p:sp>
    </p:spTree>
    <p:extLst>
      <p:ext uri="{BB962C8B-B14F-4D97-AF65-F5344CB8AC3E}">
        <p14:creationId xmlns:p14="http://schemas.microsoft.com/office/powerpoint/2010/main" val="1149993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7046042" cy="903231"/>
          </a:xfrm>
        </p:spPr>
        <p:txBody>
          <a:bodyPr>
            <a:noAutofit/>
          </a:bodyPr>
          <a:lstStyle/>
          <a:p>
            <a:r>
              <a:rPr lang="en-US" dirty="0"/>
              <a:t>Extended Warranty Contracts</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O13.6</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1"/>
            <a:ext cx="8458200" cy="794656"/>
          </a:xfrm>
        </p:spPr>
        <p:txBody>
          <a:bodyPr/>
          <a:lstStyle/>
          <a:p>
            <a:r>
              <a:rPr lang="en-IN" sz="2200" dirty="0">
                <a:solidFill>
                  <a:schemeClr val="tx1"/>
                </a:solidFill>
              </a:rPr>
              <a:t>An </a:t>
            </a:r>
            <a:r>
              <a:rPr lang="en-IN" sz="2200" b="1" dirty="0">
                <a:solidFill>
                  <a:schemeClr val="tx1"/>
                </a:solidFill>
              </a:rPr>
              <a:t>extended warranty </a:t>
            </a:r>
            <a:r>
              <a:rPr lang="en-IN" sz="2200" dirty="0">
                <a:solidFill>
                  <a:schemeClr val="tx1"/>
                </a:solidFill>
              </a:rPr>
              <a:t>provides warranty protection beyond </a:t>
            </a:r>
            <a:r>
              <a:rPr lang="en-US" sz="2200" dirty="0">
                <a:solidFill>
                  <a:schemeClr val="tx1"/>
                </a:solidFill>
              </a:rPr>
              <a:t>manufacturer’s original warranty.</a:t>
            </a: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2485434"/>
            <a:ext cx="2016231" cy="2156140"/>
          </a:xfrm>
        </p:spPr>
        <p:txBody>
          <a:bodyPr/>
          <a:lstStyle/>
          <a:p>
            <a:r>
              <a:rPr lang="en-US" sz="2200" dirty="0"/>
              <a:t>Priced and sold separately from the </a:t>
            </a:r>
            <a:r>
              <a:rPr lang="en-US" sz="2200" dirty="0" err="1"/>
              <a:t>warranteed</a:t>
            </a:r>
            <a:r>
              <a:rPr lang="en-US" sz="2200" dirty="0"/>
              <a:t> product.</a:t>
            </a:r>
          </a:p>
        </p:txBody>
      </p:sp>
      <p:pic>
        <p:nvPicPr>
          <p:cNvPr id="19" name="Picture 18" descr="Right Arrow.">
            <a:extLst>
              <a:ext uri="{FF2B5EF4-FFF2-40B4-BE49-F238E27FC236}">
                <a16:creationId xmlns:a16="http://schemas.microsoft.com/office/drawing/2014/main" id="{A4E86F64-F64B-4D87-939D-13CB64BA9A21}"/>
              </a:ext>
            </a:extLst>
          </p:cNvPr>
          <p:cNvPicPr>
            <a:picLocks noChangeAspect="1"/>
          </p:cNvPicPr>
          <p:nvPr/>
        </p:nvPicPr>
        <p:blipFill>
          <a:blip r:embed="rId3"/>
          <a:stretch>
            <a:fillRect/>
          </a:stretch>
        </p:blipFill>
        <p:spPr>
          <a:xfrm>
            <a:off x="2439989" y="3174890"/>
            <a:ext cx="463336" cy="329213"/>
          </a:xfrm>
          <a:prstGeom prst="rect">
            <a:avLst/>
          </a:prstGeom>
        </p:spPr>
      </p:pic>
      <p:sp>
        <p:nvSpPr>
          <p:cNvPr id="6" name="Content Placeholder 5">
            <a:extLst>
              <a:ext uri="{FF2B5EF4-FFF2-40B4-BE49-F238E27FC236}">
                <a16:creationId xmlns:a16="http://schemas.microsoft.com/office/drawing/2014/main" id="{2793C28A-605E-4C46-B918-44F8AA2AB57D}"/>
              </a:ext>
            </a:extLst>
          </p:cNvPr>
          <p:cNvSpPr>
            <a:spLocks noGrp="1"/>
          </p:cNvSpPr>
          <p:nvPr>
            <p:ph sz="quarter" idx="16"/>
          </p:nvPr>
        </p:nvSpPr>
        <p:spPr>
          <a:xfrm>
            <a:off x="2984183" y="2859586"/>
            <a:ext cx="1772182" cy="1123405"/>
          </a:xfrm>
        </p:spPr>
        <p:txBody>
          <a:bodyPr/>
          <a:lstStyle/>
          <a:p>
            <a:pPr>
              <a:lnSpc>
                <a:spcPct val="90000"/>
              </a:lnSpc>
            </a:pPr>
            <a:r>
              <a:rPr lang="en-US" sz="2200" dirty="0"/>
              <a:t>A separate performance obligation.</a:t>
            </a:r>
          </a:p>
        </p:txBody>
      </p:sp>
      <p:pic>
        <p:nvPicPr>
          <p:cNvPr id="21" name="Picture 20" descr="Right Arrow.">
            <a:extLst>
              <a:ext uri="{FF2B5EF4-FFF2-40B4-BE49-F238E27FC236}">
                <a16:creationId xmlns:a16="http://schemas.microsoft.com/office/drawing/2014/main" id="{97C7849D-4BD7-4185-A68D-1C3C3BD8B055}"/>
              </a:ext>
            </a:extLst>
          </p:cNvPr>
          <p:cNvPicPr>
            <a:picLocks noChangeAspect="1"/>
          </p:cNvPicPr>
          <p:nvPr/>
        </p:nvPicPr>
        <p:blipFill>
          <a:blip r:embed="rId3"/>
          <a:stretch>
            <a:fillRect/>
          </a:stretch>
        </p:blipFill>
        <p:spPr>
          <a:xfrm>
            <a:off x="4837223" y="3174889"/>
            <a:ext cx="463336" cy="329213"/>
          </a:xfrm>
          <a:prstGeom prst="rect">
            <a:avLst/>
          </a:prstGeom>
        </p:spPr>
      </p:pic>
      <p:sp>
        <p:nvSpPr>
          <p:cNvPr id="7" name="Content Placeholder 6">
            <a:extLst>
              <a:ext uri="{FF2B5EF4-FFF2-40B4-BE49-F238E27FC236}">
                <a16:creationId xmlns:a16="http://schemas.microsoft.com/office/drawing/2014/main" id="{B4DF34FC-50E0-426C-B100-7A1AAC3E5033}"/>
              </a:ext>
            </a:extLst>
          </p:cNvPr>
          <p:cNvSpPr>
            <a:spLocks noGrp="1"/>
          </p:cNvSpPr>
          <p:nvPr>
            <p:ph sz="quarter" idx="17"/>
          </p:nvPr>
        </p:nvSpPr>
        <p:spPr>
          <a:xfrm>
            <a:off x="5381417" y="2160775"/>
            <a:ext cx="3479800" cy="2740303"/>
          </a:xfrm>
        </p:spPr>
        <p:txBody>
          <a:bodyPr/>
          <a:lstStyle/>
          <a:p>
            <a:r>
              <a:rPr lang="en-US" sz="2200" b="1" dirty="0">
                <a:solidFill>
                  <a:schemeClr val="tx1"/>
                </a:solidFill>
              </a:rPr>
              <a:t>Revenue recognition:</a:t>
            </a:r>
          </a:p>
          <a:p>
            <a:pPr marL="292608" indent="-292608">
              <a:buFont typeface="Arial" panose="020B0604020202020204" pitchFamily="34" charset="0"/>
              <a:buChar char="•"/>
              <a:defRPr/>
            </a:pPr>
            <a:r>
              <a:rPr lang="en-US" sz="2200" dirty="0">
                <a:solidFill>
                  <a:schemeClr val="tx1"/>
                </a:solidFill>
              </a:rPr>
              <a:t>Recorded as a deferred revenue liability at the time of sale and,</a:t>
            </a:r>
          </a:p>
          <a:p>
            <a:pPr marL="292608" indent="-292608">
              <a:buFont typeface="Arial" panose="020B0604020202020204" pitchFamily="34" charset="0"/>
              <a:buChar char="•"/>
              <a:defRPr/>
            </a:pPr>
            <a:r>
              <a:rPr lang="en-US" sz="2200" dirty="0">
                <a:solidFill>
                  <a:schemeClr val="tx1"/>
                </a:solidFill>
              </a:rPr>
              <a:t>Recognized as revenue over the contract period.</a:t>
            </a:r>
          </a:p>
        </p:txBody>
      </p:sp>
      <p:pic>
        <p:nvPicPr>
          <p:cNvPr id="22" name="Picture 21" descr="Down Arrow.">
            <a:extLst>
              <a:ext uri="{FF2B5EF4-FFF2-40B4-BE49-F238E27FC236}">
                <a16:creationId xmlns:a16="http://schemas.microsoft.com/office/drawing/2014/main" id="{02BB4F88-C486-4C90-8632-32FE50E99DF0}"/>
              </a:ext>
            </a:extLst>
          </p:cNvPr>
          <p:cNvPicPr>
            <a:picLocks noChangeAspect="1"/>
          </p:cNvPicPr>
          <p:nvPr/>
        </p:nvPicPr>
        <p:blipFill>
          <a:blip r:embed="rId3"/>
          <a:stretch>
            <a:fillRect/>
          </a:stretch>
        </p:blipFill>
        <p:spPr>
          <a:xfrm rot="5400000">
            <a:off x="6842232" y="5098035"/>
            <a:ext cx="463336" cy="329213"/>
          </a:xfrm>
          <a:prstGeom prst="rect">
            <a:avLst/>
          </a:prstGeom>
        </p:spPr>
      </p:pic>
      <p:sp>
        <p:nvSpPr>
          <p:cNvPr id="8" name="Content Placeholder 7">
            <a:extLst>
              <a:ext uri="{FF2B5EF4-FFF2-40B4-BE49-F238E27FC236}">
                <a16:creationId xmlns:a16="http://schemas.microsoft.com/office/drawing/2014/main" id="{F90C4F16-CB88-46F8-BAC1-F376025F6107}"/>
              </a:ext>
            </a:extLst>
          </p:cNvPr>
          <p:cNvSpPr>
            <a:spLocks noGrp="1"/>
          </p:cNvSpPr>
          <p:nvPr>
            <p:ph sz="quarter" idx="18"/>
          </p:nvPr>
        </p:nvSpPr>
        <p:spPr>
          <a:xfrm>
            <a:off x="5830207" y="5624205"/>
            <a:ext cx="2487386" cy="464911"/>
          </a:xfrm>
        </p:spPr>
        <p:txBody>
          <a:bodyPr/>
          <a:lstStyle/>
          <a:p>
            <a:pPr algn="ctr">
              <a:defRPr/>
            </a:pPr>
            <a:r>
              <a:rPr lang="en-US" sz="2200" dirty="0"/>
              <a:t>Straight-line basis.</a:t>
            </a:r>
            <a:endParaRPr lang="en-IN" sz="2200" dirty="0"/>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51</a:t>
            </a:fld>
            <a:endParaRPr lang="en-US"/>
          </a:p>
        </p:txBody>
      </p:sp>
    </p:spTree>
    <p:extLst>
      <p:ext uri="{BB962C8B-B14F-4D97-AF65-F5344CB8AC3E}">
        <p14:creationId xmlns:p14="http://schemas.microsoft.com/office/powerpoint/2010/main" val="3111311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a:bodyPr>
          <a:lstStyle/>
          <a:p>
            <a:r>
              <a:rPr lang="en-US" dirty="0"/>
              <a:t>Extended Warranty</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O13.6</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1607457"/>
          </a:xfrm>
        </p:spPr>
        <p:txBody>
          <a:bodyPr/>
          <a:lstStyle/>
          <a:p>
            <a:r>
              <a:rPr lang="en-US" sz="2000" dirty="0"/>
              <a:t>Brand Name Appliances sells major appliances that carry a one-year manufacturer’s warranty. Customers are offered the opportunity at the time of purchase to also buy a three-year extended warranty for an additional charge. On January 3, 2027, Brand Name sold a $60 extended warranty, covering years 2028, 2029, and 2030.</a:t>
            </a:r>
          </a:p>
        </p:txBody>
      </p:sp>
      <p:graphicFrame>
        <p:nvGraphicFramePr>
          <p:cNvPr id="18" name="Table 18">
            <a:extLst>
              <a:ext uri="{FF2B5EF4-FFF2-40B4-BE49-F238E27FC236}">
                <a16:creationId xmlns:a16="http://schemas.microsoft.com/office/drawing/2014/main" id="{D7100A03-8CFA-451C-AB24-6358FB2D2521}"/>
              </a:ext>
            </a:extLst>
          </p:cNvPr>
          <p:cNvGraphicFramePr>
            <a:graphicFrameLocks noGrp="1"/>
          </p:cNvGraphicFramePr>
          <p:nvPr>
            <p:extLst>
              <p:ext uri="{D42A27DB-BD31-4B8C-83A1-F6EECF244321}">
                <p14:modId xmlns:p14="http://schemas.microsoft.com/office/powerpoint/2010/main" val="3836049097"/>
              </p:ext>
            </p:extLst>
          </p:nvPr>
        </p:nvGraphicFramePr>
        <p:xfrm>
          <a:off x="468344" y="3102536"/>
          <a:ext cx="8207311" cy="2595880"/>
        </p:xfrm>
        <a:graphic>
          <a:graphicData uri="http://schemas.openxmlformats.org/drawingml/2006/table">
            <a:tbl>
              <a:tblPr firstRow="1" bandRow="1">
                <a:tableStyleId>{5C22544A-7EE6-4342-B048-85BDC9FD1C3A}</a:tableStyleId>
              </a:tblPr>
              <a:tblGrid>
                <a:gridCol w="5656685">
                  <a:extLst>
                    <a:ext uri="{9D8B030D-6E8A-4147-A177-3AD203B41FA5}">
                      <a16:colId xmlns:a16="http://schemas.microsoft.com/office/drawing/2014/main" val="2776912519"/>
                    </a:ext>
                  </a:extLst>
                </a:gridCol>
                <a:gridCol w="1378857">
                  <a:extLst>
                    <a:ext uri="{9D8B030D-6E8A-4147-A177-3AD203B41FA5}">
                      <a16:colId xmlns:a16="http://schemas.microsoft.com/office/drawing/2014/main" val="2068940263"/>
                    </a:ext>
                  </a:extLst>
                </a:gridCol>
                <a:gridCol w="1171769">
                  <a:extLst>
                    <a:ext uri="{9D8B030D-6E8A-4147-A177-3AD203B41FA5}">
                      <a16:colId xmlns:a16="http://schemas.microsoft.com/office/drawing/2014/main" val="149250623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Journal Entry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Debit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mn-lt"/>
                        </a:rPr>
                        <a:t>Credit </a:t>
                      </a:r>
                    </a:p>
                  </a:txBody>
                  <a:tcPr/>
                </a:tc>
                <a:extLst>
                  <a:ext uri="{0D108BD9-81ED-4DB2-BD59-A6C34878D82A}">
                    <a16:rowId xmlns:a16="http://schemas.microsoft.com/office/drawing/2014/main" val="30008228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mn-lt"/>
                        </a:rPr>
                        <a:t>January 3, 2027</a:t>
                      </a:r>
                    </a:p>
                  </a:txBody>
                  <a:tcPr/>
                </a:tc>
                <a:tc>
                  <a:txBody>
                    <a:bodyPr/>
                    <a:lstStyle/>
                    <a:p>
                      <a:pPr algn="r"/>
                      <a:endParaRPr lang="en-US" dirty="0"/>
                    </a:p>
                  </a:txBody>
                  <a:tcPr/>
                </a:tc>
                <a:tc>
                  <a:txBody>
                    <a:bodyPr/>
                    <a:lstStyle/>
                    <a:p>
                      <a:pPr algn="r"/>
                      <a:endParaRPr lang="en-US" dirty="0"/>
                    </a:p>
                  </a:txBody>
                  <a:tcPr/>
                </a:tc>
                <a:extLst>
                  <a:ext uri="{0D108BD9-81ED-4DB2-BD59-A6C34878D82A}">
                    <a16:rowId xmlns:a16="http://schemas.microsoft.com/office/drawing/2014/main" val="12272666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Cash (or accounts receivable)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60</a:t>
                      </a:r>
                    </a:p>
                  </a:txBody>
                  <a:tcPr/>
                </a:tc>
                <a:tc>
                  <a:txBody>
                    <a:bodyPr/>
                    <a:lstStyle/>
                    <a:p>
                      <a:pPr algn="r"/>
                      <a:endParaRPr lang="en-US" dirty="0"/>
                    </a:p>
                  </a:txBody>
                  <a:tcPr/>
                </a:tc>
                <a:extLst>
                  <a:ext uri="{0D108BD9-81ED-4DB2-BD59-A6C34878D82A}">
                    <a16:rowId xmlns:a16="http://schemas.microsoft.com/office/drawing/2014/main" val="1627224151"/>
                  </a:ext>
                </a:extLst>
              </a:tr>
              <a:tr h="370840">
                <a:tc>
                  <a:txBody>
                    <a:bodyPr/>
                    <a:lstStyle/>
                    <a:p>
                      <a:pPr marL="36830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n-lt"/>
                        </a:rPr>
                        <a:t>Deferred revenue—extended warranties</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60</a:t>
                      </a:r>
                    </a:p>
                  </a:txBody>
                  <a:tcPr/>
                </a:tc>
                <a:extLst>
                  <a:ext uri="{0D108BD9-81ED-4DB2-BD59-A6C34878D82A}">
                    <a16:rowId xmlns:a16="http://schemas.microsoft.com/office/drawing/2014/main" val="6824331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latin typeface="+mn-lt"/>
                        </a:rPr>
                        <a:t>December 31, 2028, 2029, 2030 (adjusting entries)</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extLst>
                  <a:ext uri="{0D108BD9-81ED-4DB2-BD59-A6C34878D82A}">
                    <a16:rowId xmlns:a16="http://schemas.microsoft.com/office/drawing/2014/main" val="17487085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dirty="0">
                          <a:latin typeface="+mn-lt"/>
                        </a:rPr>
                        <a:t>Deferred revenue—extended warranties</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20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extLst>
                  <a:ext uri="{0D108BD9-81ED-4DB2-BD59-A6C34878D82A}">
                    <a16:rowId xmlns:a16="http://schemas.microsoft.com/office/drawing/2014/main" val="2824646015"/>
                  </a:ext>
                </a:extLst>
              </a:tr>
              <a:tr h="370840">
                <a:tc>
                  <a:txBody>
                    <a:bodyPr/>
                    <a:lstStyle/>
                    <a:p>
                      <a:pPr marL="392113" marR="0" lvl="0" indent="0" algn="l" defTabSz="914400" rtl="0" eaLnBrk="1" fontAlgn="auto" latinLnBrk="0" hangingPunct="1">
                        <a:lnSpc>
                          <a:spcPct val="100000"/>
                        </a:lnSpc>
                        <a:spcBef>
                          <a:spcPts val="0"/>
                        </a:spcBef>
                        <a:spcAft>
                          <a:spcPts val="0"/>
                        </a:spcAft>
                        <a:buClrTx/>
                        <a:buSzTx/>
                        <a:buFontTx/>
                        <a:buNone/>
                        <a:tabLst/>
                        <a:defRPr/>
                      </a:pPr>
                      <a:r>
                        <a:rPr lang="en-IN" sz="1800" b="0" dirty="0">
                          <a:latin typeface="+mn-lt"/>
                        </a:rPr>
                        <a:t>Revenue–extended warranties ($60 ÷ 3)</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mn-lt"/>
                        </a:rPr>
                        <a:t>20</a:t>
                      </a:r>
                    </a:p>
                  </a:txBody>
                  <a:tcPr/>
                </a:tc>
                <a:extLst>
                  <a:ext uri="{0D108BD9-81ED-4DB2-BD59-A6C34878D82A}">
                    <a16:rowId xmlns:a16="http://schemas.microsoft.com/office/drawing/2014/main" val="3699631410"/>
                  </a:ext>
                </a:extLst>
              </a:tr>
            </a:tbl>
          </a:graphicData>
        </a:graphic>
      </p:graphicFrame>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52</a:t>
            </a:fld>
            <a:endParaRPr lang="en-US"/>
          </a:p>
        </p:txBody>
      </p:sp>
    </p:spTree>
    <p:extLst>
      <p:ext uri="{BB962C8B-B14F-4D97-AF65-F5344CB8AC3E}">
        <p14:creationId xmlns:p14="http://schemas.microsoft.com/office/powerpoint/2010/main" val="1298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7616234" cy="903231"/>
          </a:xfrm>
        </p:spPr>
        <p:txBody>
          <a:bodyPr>
            <a:normAutofit fontScale="90000"/>
          </a:bodyPr>
          <a:lstStyle/>
          <a:p>
            <a:r>
              <a:rPr lang="en-US" dirty="0"/>
              <a:t>Disclosure of Litigation Contingencies</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446966"/>
            <a:ext cx="1061105" cy="375109"/>
          </a:xfrm>
        </p:spPr>
        <p:txBody>
          <a:bodyPr rIns="0"/>
          <a:lstStyle/>
          <a:p>
            <a:pPr algn="just"/>
            <a:r>
              <a:rPr lang="en-US" sz="2000" dirty="0"/>
              <a:t>L</a:t>
            </a:r>
            <a:r>
              <a:rPr lang="en-US" sz="100" dirty="0"/>
              <a:t> </a:t>
            </a:r>
            <a:r>
              <a:rPr lang="en-US" sz="2000" dirty="0"/>
              <a:t>O13.6</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1537252"/>
          </a:xfrm>
        </p:spPr>
        <p:txBody>
          <a:bodyPr/>
          <a:lstStyle/>
          <a:p>
            <a:pPr>
              <a:buClr>
                <a:schemeClr val="tx1"/>
              </a:buClr>
            </a:pPr>
            <a:r>
              <a:rPr lang="en-US" sz="1600" b="1" dirty="0">
                <a:solidFill>
                  <a:schemeClr val="tx1"/>
                </a:solidFill>
              </a:rPr>
              <a:t>Pending litigation </a:t>
            </a:r>
            <a:r>
              <a:rPr lang="en-US" sz="1600" dirty="0">
                <a:solidFill>
                  <a:schemeClr val="tx1"/>
                </a:solidFill>
              </a:rPr>
              <a:t>is not unusual.</a:t>
            </a:r>
          </a:p>
          <a:p>
            <a:r>
              <a:rPr lang="en-US" sz="1600" dirty="0">
                <a:solidFill>
                  <a:schemeClr val="tx1"/>
                </a:solidFill>
              </a:rPr>
              <a:t>Accrual of a loss from pending or ongoing litigation is </a:t>
            </a:r>
            <a:r>
              <a:rPr lang="en-US" sz="1600" b="1" dirty="0">
                <a:solidFill>
                  <a:schemeClr val="tx1"/>
                </a:solidFill>
              </a:rPr>
              <a:t>rare.</a:t>
            </a:r>
          </a:p>
          <a:p>
            <a:pPr lvl="1">
              <a:defRPr/>
            </a:pPr>
            <a:r>
              <a:rPr lang="en-US" sz="1600" dirty="0">
                <a:solidFill>
                  <a:schemeClr val="tx1"/>
                </a:solidFill>
              </a:rPr>
              <a:t>Outcome of litigation is highly uncertain.</a:t>
            </a:r>
          </a:p>
          <a:p>
            <a:pPr lvl="1">
              <a:defRPr/>
            </a:pPr>
            <a:r>
              <a:rPr lang="en-US" sz="1600" dirty="0">
                <a:solidFill>
                  <a:schemeClr val="tx1"/>
                </a:solidFill>
              </a:rPr>
              <a:t>Loss is usually not recorded until after ultimate settlement.</a:t>
            </a: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2930069"/>
            <a:ext cx="8458200" cy="618183"/>
          </a:xfrm>
        </p:spPr>
        <p:txBody>
          <a:bodyPr/>
          <a:lstStyle/>
          <a:p>
            <a:r>
              <a:rPr lang="en-US" sz="1600" dirty="0"/>
              <a:t>While companies should provide extensive disclosure of these contingent liabilities, they do not always do so,</a:t>
            </a:r>
          </a:p>
        </p:txBody>
      </p:sp>
      <p:sp>
        <p:nvSpPr>
          <p:cNvPr id="6" name="Content Placeholder 5">
            <a:extLst>
              <a:ext uri="{FF2B5EF4-FFF2-40B4-BE49-F238E27FC236}">
                <a16:creationId xmlns:a16="http://schemas.microsoft.com/office/drawing/2014/main" id="{2793C28A-605E-4C46-B918-44F8AA2AB57D}"/>
              </a:ext>
            </a:extLst>
          </p:cNvPr>
          <p:cNvSpPr>
            <a:spLocks noGrp="1"/>
          </p:cNvSpPr>
          <p:nvPr>
            <p:ph sz="quarter" idx="16"/>
          </p:nvPr>
        </p:nvSpPr>
        <p:spPr>
          <a:xfrm>
            <a:off x="342900" y="3645669"/>
            <a:ext cx="8458200" cy="2475343"/>
          </a:xfrm>
          <a:ln>
            <a:solidFill>
              <a:schemeClr val="tx1"/>
            </a:solidFill>
          </a:ln>
        </p:spPr>
        <p:txBody>
          <a:bodyPr/>
          <a:lstStyle/>
          <a:p>
            <a:r>
              <a:rPr lang="en-US" sz="1800" b="1" dirty="0"/>
              <a:t>Note 30. Litigation (in part):</a:t>
            </a:r>
          </a:p>
          <a:p>
            <a:r>
              <a:rPr lang="en-US" sz="1600" dirty="0"/>
              <a:t>As of December 31, 2022, the Firm and its subsidiaries and affiliates are defendants or respondents in numerous legal proceedings, including private, civil litigations, government investigations or regulatory enforcement matters. . . . The Firm believes the estimate of the aggregate range of reasonably possible losses, in excess of reserves established, for its legal proceedings is from $0 to approximately $1.2 billion at December 31, 2022. This estimated aggregate range of reasonably possible losses was based upon information available as of that date for those proceedings in which the Firm believes that an estimate of reasonably possible loss can be made.</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53</a:t>
            </a:fld>
            <a:endParaRPr lang="en-US"/>
          </a:p>
        </p:txBody>
      </p:sp>
    </p:spTree>
    <p:extLst>
      <p:ext uri="{BB962C8B-B14F-4D97-AF65-F5344CB8AC3E}">
        <p14:creationId xmlns:p14="http://schemas.microsoft.com/office/powerpoint/2010/main" val="42830819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7364186" cy="903231"/>
          </a:xfrm>
        </p:spPr>
        <p:txBody>
          <a:bodyPr>
            <a:normAutofit fontScale="90000"/>
          </a:bodyPr>
          <a:lstStyle/>
          <a:p>
            <a:r>
              <a:rPr lang="en-IN" dirty="0"/>
              <a:t>Disclosure of a Lawsuit— Yum! Brands, Inc.</a:t>
            </a:r>
            <a:endParaRPr lang="en-US"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O13.6</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402771"/>
          </a:xfrm>
        </p:spPr>
        <p:txBody>
          <a:bodyPr/>
          <a:lstStyle/>
          <a:p>
            <a:pPr marL="292608" indent="-292608">
              <a:buFont typeface="Arial" panose="020B0604020202020204" pitchFamily="34" charset="0"/>
              <a:buChar char="•"/>
            </a:pPr>
            <a:r>
              <a:rPr lang="en-US" sz="2200" dirty="0"/>
              <a:t>Even after a firm loses in court, it may not make an accrual.</a:t>
            </a: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1817027"/>
            <a:ext cx="8458200" cy="4290484"/>
          </a:xfrm>
          <a:ln>
            <a:solidFill>
              <a:schemeClr val="tx1"/>
            </a:solidFill>
          </a:ln>
        </p:spPr>
        <p:txBody>
          <a:bodyPr/>
          <a:lstStyle/>
          <a:p>
            <a:r>
              <a:rPr lang="en-US" sz="2200" b="1" dirty="0"/>
              <a:t>Note 20. Contingencies (in part):</a:t>
            </a:r>
          </a:p>
          <a:p>
            <a:r>
              <a:rPr lang="en-US" sz="2200" dirty="0"/>
              <a:t>On January 29, 2020, the Special Director issued an order imposing a penalty on Y</a:t>
            </a:r>
            <a:r>
              <a:rPr lang="en-US" sz="100" dirty="0"/>
              <a:t> </a:t>
            </a:r>
            <a:r>
              <a:rPr lang="en-US" sz="2200" dirty="0"/>
              <a:t>R</a:t>
            </a:r>
            <a:r>
              <a:rPr lang="en-US" sz="100" dirty="0"/>
              <a:t> </a:t>
            </a:r>
            <a:r>
              <a:rPr lang="en-US" sz="2200" dirty="0"/>
              <a:t>I</a:t>
            </a:r>
            <a:r>
              <a:rPr lang="en-US" sz="100" dirty="0"/>
              <a:t> </a:t>
            </a:r>
            <a:r>
              <a:rPr lang="en-US" sz="2200" dirty="0"/>
              <a:t>P</a:t>
            </a:r>
            <a:r>
              <a:rPr lang="en-US" sz="100" dirty="0"/>
              <a:t> </a:t>
            </a:r>
            <a:r>
              <a:rPr lang="en-US" sz="2200" dirty="0"/>
              <a:t>L and certain former directors of approximately Indian Rupee 11 billion, or approximately $135 million. Of this amount, $130 million relates to the alleged failure to invest a total of $80 million in India within an initial seven-year period. We have been advised by external counsel that the order is flawed and have filed a writ petition with the Delhi High Court, which granted an interim stay of the penalty order on March 5, 2020.... We deny liability and intend to continue vigorously defending this matter. We do not consider the risk of any significant loss arising from this order to be probable.</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54</a:t>
            </a:fld>
            <a:endParaRPr lang="en-US"/>
          </a:p>
        </p:txBody>
      </p:sp>
    </p:spTree>
    <p:extLst>
      <p:ext uri="{BB962C8B-B14F-4D97-AF65-F5344CB8AC3E}">
        <p14:creationId xmlns:p14="http://schemas.microsoft.com/office/powerpoint/2010/main" val="1646623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899" y="192490"/>
            <a:ext cx="7393215" cy="903231"/>
          </a:xfrm>
        </p:spPr>
        <p:txBody>
          <a:bodyPr>
            <a:normAutofit fontScale="90000"/>
          </a:bodyPr>
          <a:lstStyle/>
          <a:p>
            <a:r>
              <a:rPr lang="en-US" dirty="0"/>
              <a:t>Subsequent Events &amp; Accrual of Litigation Contingencies </a:t>
            </a:r>
            <a:r>
              <a:rPr lang="en-US" sz="1100" b="0" dirty="0"/>
              <a:t>1</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O13.6</a:t>
            </a:r>
          </a:p>
        </p:txBody>
      </p:sp>
      <p:pic>
        <p:nvPicPr>
          <p:cNvPr id="18" name="Picture 17" descr="A diagram presents the Accrual of Litigation Contingencies - Starbucks.">
            <a:extLst>
              <a:ext uri="{FF2B5EF4-FFF2-40B4-BE49-F238E27FC236}">
                <a16:creationId xmlns:a16="http://schemas.microsoft.com/office/drawing/2014/main" id="{C76FDCD5-423D-4334-8846-BA48BD96CA73}"/>
              </a:ext>
            </a:extLst>
          </p:cNvPr>
          <p:cNvPicPr>
            <a:picLocks noChangeAspect="1"/>
          </p:cNvPicPr>
          <p:nvPr/>
        </p:nvPicPr>
        <p:blipFill>
          <a:blip r:embed="rId3"/>
          <a:stretch>
            <a:fillRect/>
          </a:stretch>
        </p:blipFill>
        <p:spPr>
          <a:xfrm>
            <a:off x="2100598" y="1388039"/>
            <a:ext cx="4971830" cy="1065986"/>
          </a:xfrm>
          <a:prstGeom prst="rect">
            <a:avLst/>
          </a:prstGeom>
        </p:spPr>
      </p:pic>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2507606"/>
            <a:ext cx="8458200" cy="1069899"/>
          </a:xfrm>
        </p:spPr>
        <p:txBody>
          <a:bodyPr/>
          <a:lstStyle/>
          <a:p>
            <a:r>
              <a:rPr lang="en-IN" sz="1600" dirty="0"/>
              <a:t>Subsequent events can clarify a pre-existing claim’s.</a:t>
            </a:r>
          </a:p>
          <a:p>
            <a:pPr marL="292608" indent="-292608">
              <a:buFont typeface="Arial" panose="020B0604020202020204" pitchFamily="34" charset="0"/>
              <a:buChar char="•"/>
              <a:defRPr/>
            </a:pPr>
            <a:r>
              <a:rPr lang="en-IN" sz="1600" dirty="0"/>
              <a:t>Probability that a loss will occur.</a:t>
            </a:r>
          </a:p>
          <a:p>
            <a:pPr marL="292608" indent="-292608">
              <a:buFont typeface="Arial" panose="020B0604020202020204" pitchFamily="34" charset="0"/>
              <a:buChar char="•"/>
              <a:defRPr/>
            </a:pPr>
            <a:r>
              <a:rPr lang="en-IN" sz="1600" dirty="0"/>
              <a:t>Estimated amount of loss.</a:t>
            </a: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3662024"/>
            <a:ext cx="8458200" cy="2545405"/>
          </a:xfrm>
          <a:ln>
            <a:solidFill>
              <a:schemeClr val="tx1"/>
            </a:solidFill>
          </a:ln>
        </p:spPr>
        <p:txBody>
          <a:bodyPr/>
          <a:lstStyle/>
          <a:p>
            <a:r>
              <a:rPr lang="en-US" sz="1600" b="1" dirty="0"/>
              <a:t>Note 15: Commitments and Contingencies (in part):</a:t>
            </a:r>
            <a:endParaRPr lang="en-US" sz="1600" dirty="0"/>
          </a:p>
          <a:p>
            <a:r>
              <a:rPr lang="en-US" sz="1600" b="1" i="1" dirty="0"/>
              <a:t>Legal Proceedings:</a:t>
            </a:r>
            <a:endParaRPr lang="en-US" sz="1600" dirty="0"/>
          </a:p>
          <a:p>
            <a:r>
              <a:rPr lang="en-US" sz="1600" dirty="0"/>
              <a:t>On December 6, 2010, Kraft commenced a federal court action against Starbucks, entitled Kraft Foods Global, Inc. v</a:t>
            </a:r>
            <a:r>
              <a:rPr lang="en-US" sz="100" dirty="0"/>
              <a:t>ersus</a:t>
            </a:r>
            <a:r>
              <a:rPr lang="en-US" sz="1600" dirty="0"/>
              <a:t> Starbucks Corporation, in the U</a:t>
            </a:r>
            <a:r>
              <a:rPr lang="en-US" sz="100" dirty="0"/>
              <a:t> </a:t>
            </a:r>
            <a:r>
              <a:rPr lang="en-US" sz="1600" dirty="0"/>
              <a:t>S District Court for the Southern District of New York. On November 12, 2013, the arbitrator ordered Starbucks to pay Kraft $2,227.5 million in damages plus prejudgment interest and attorney’s fees. We have estimated prejudgment interest, which includes an accrual through the estimated payment date, and attorneys’ fees to be approximately $556.6 million. As a result, we recorded a litigation charge of $2,784.1 million in our fiscal 2013 operating results.</a:t>
            </a:r>
          </a:p>
        </p:txBody>
      </p:sp>
      <p:sp>
        <p:nvSpPr>
          <p:cNvPr id="15" name="Text Placeholder 14">
            <a:extLst>
              <a:ext uri="{FF2B5EF4-FFF2-40B4-BE49-F238E27FC236}">
                <a16:creationId xmlns:a16="http://schemas.microsoft.com/office/drawing/2014/main" id="{1C41F5AF-43A6-4B50-B970-1D7AD1502B55}"/>
              </a:ext>
            </a:extLst>
          </p:cNvPr>
          <p:cNvSpPr>
            <a:spLocks noGrp="1"/>
          </p:cNvSpPr>
          <p:nvPr>
            <p:ph type="body" sz="quarter" idx="12"/>
          </p:nvPr>
        </p:nvSpPr>
        <p:spPr>
          <a:xfrm>
            <a:off x="2971558" y="6324600"/>
            <a:ext cx="3200885" cy="190500"/>
          </a:xfrm>
        </p:spPr>
        <p:txBody>
          <a:bodyPr anchor="ctr"/>
          <a:lstStyle/>
          <a:p>
            <a:r>
              <a:rPr lang="en-IN" sz="1200" dirty="0">
                <a:hlinkClick r:id="rId4" action="ppaction://hlinksldjump"/>
              </a:rPr>
              <a:t>Access the text alternative for slide images.</a:t>
            </a:r>
            <a:endParaRPr lang="en-IN" sz="1200" dirty="0"/>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55</a:t>
            </a:fld>
            <a:endParaRPr lang="en-US"/>
          </a:p>
        </p:txBody>
      </p:sp>
    </p:spTree>
    <p:extLst>
      <p:ext uri="{BB962C8B-B14F-4D97-AF65-F5344CB8AC3E}">
        <p14:creationId xmlns:p14="http://schemas.microsoft.com/office/powerpoint/2010/main" val="3910954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899" y="192490"/>
            <a:ext cx="7393215" cy="903231"/>
          </a:xfrm>
        </p:spPr>
        <p:txBody>
          <a:bodyPr>
            <a:normAutofit fontScale="90000"/>
          </a:bodyPr>
          <a:lstStyle/>
          <a:p>
            <a:r>
              <a:rPr lang="en-US" dirty="0"/>
              <a:t>Subsequent Events &amp; Accrual of Litigation Contingencies </a:t>
            </a:r>
            <a:r>
              <a:rPr lang="en-US" sz="1100" b="0" dirty="0"/>
              <a:t>2</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O13.6</a:t>
            </a:r>
          </a:p>
        </p:txBody>
      </p:sp>
      <p:pic>
        <p:nvPicPr>
          <p:cNvPr id="6" name="Picture 5" descr="A diagram presents the Subsequent Events - Wells Fargo &amp; Company.">
            <a:extLst>
              <a:ext uri="{FF2B5EF4-FFF2-40B4-BE49-F238E27FC236}">
                <a16:creationId xmlns:a16="http://schemas.microsoft.com/office/drawing/2014/main" id="{4DFB659A-4223-44FF-950E-240DF8183436}"/>
              </a:ext>
            </a:extLst>
          </p:cNvPr>
          <p:cNvPicPr>
            <a:picLocks noChangeAspect="1"/>
          </p:cNvPicPr>
          <p:nvPr/>
        </p:nvPicPr>
        <p:blipFill>
          <a:blip r:embed="rId3"/>
          <a:stretch>
            <a:fillRect/>
          </a:stretch>
        </p:blipFill>
        <p:spPr>
          <a:xfrm>
            <a:off x="2660497" y="1317975"/>
            <a:ext cx="3823006" cy="1145025"/>
          </a:xfrm>
          <a:prstGeom prst="rect">
            <a:avLst/>
          </a:prstGeom>
        </p:spPr>
      </p:pic>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2575053"/>
            <a:ext cx="8458200" cy="768358"/>
          </a:xfrm>
        </p:spPr>
        <p:txBody>
          <a:bodyPr/>
          <a:lstStyle/>
          <a:p>
            <a:r>
              <a:rPr lang="en-IN" sz="1600" dirty="0"/>
              <a:t>If contingency comes into existence after fiscal year-end.</a:t>
            </a:r>
          </a:p>
          <a:p>
            <a:pPr marL="292608" indent="-292608">
              <a:buFont typeface="Arial" panose="020B0604020202020204" pitchFamily="34" charset="0"/>
              <a:buChar char="•"/>
              <a:defRPr/>
            </a:pPr>
            <a:r>
              <a:rPr lang="en-IN" sz="1600" dirty="0"/>
              <a:t>No liability accrued, but description provided in notes.</a:t>
            </a: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3404125"/>
            <a:ext cx="8458200" cy="2799946"/>
          </a:xfrm>
          <a:ln>
            <a:solidFill>
              <a:schemeClr val="tx1"/>
            </a:solidFill>
          </a:ln>
        </p:spPr>
        <p:txBody>
          <a:bodyPr/>
          <a:lstStyle/>
          <a:p>
            <a:r>
              <a:rPr lang="en-US" sz="1600" b="1" dirty="0"/>
              <a:t>Note 1: Summary of Significant Accounting Policies (in part)</a:t>
            </a:r>
          </a:p>
          <a:p>
            <a:r>
              <a:rPr lang="en-US" sz="1600" b="1" dirty="0"/>
              <a:t>Subsequent Events</a:t>
            </a:r>
          </a:p>
          <a:p>
            <a:r>
              <a:rPr lang="en-US" sz="1600" dirty="0"/>
              <a:t>In January 2023, we reclassified fixed-rate debt securities with an aggregate fair value of $23.2 billion and amortized cost of $23.9 billion from held-to-maturity to available-for-sale and designated $20.1 billion in notional amounts of interest rate swaps as fair value hedges using the portfolio layer method, in connection with the adoption of A</a:t>
            </a:r>
            <a:r>
              <a:rPr lang="en-US" sz="100" dirty="0"/>
              <a:t> </a:t>
            </a:r>
            <a:r>
              <a:rPr lang="en-US" sz="1600" dirty="0"/>
              <a:t>S</a:t>
            </a:r>
            <a:r>
              <a:rPr lang="en-US" sz="100" dirty="0"/>
              <a:t> </a:t>
            </a:r>
            <a:r>
              <a:rPr lang="en-US" sz="1600" dirty="0"/>
              <a:t>U 2022- 01, Derivatives and Hedging (Topic 815): Fair Value Hedging—Portfolio Layer Method. The transfer of debt securities was recorded at fair value and resulted in $566 million of unrealized losses associated with available-for-sale debt securities being recorded to other comprehensive income, net of deferred taxes.</a:t>
            </a:r>
          </a:p>
        </p:txBody>
      </p:sp>
      <p:sp>
        <p:nvSpPr>
          <p:cNvPr id="15" name="Text Placeholder 14">
            <a:extLst>
              <a:ext uri="{FF2B5EF4-FFF2-40B4-BE49-F238E27FC236}">
                <a16:creationId xmlns:a16="http://schemas.microsoft.com/office/drawing/2014/main" id="{1C41F5AF-43A6-4B50-B970-1D7AD1502B55}"/>
              </a:ext>
            </a:extLst>
          </p:cNvPr>
          <p:cNvSpPr>
            <a:spLocks noGrp="1"/>
          </p:cNvSpPr>
          <p:nvPr>
            <p:ph type="body" sz="quarter" idx="12"/>
          </p:nvPr>
        </p:nvSpPr>
        <p:spPr>
          <a:xfrm>
            <a:off x="2971558" y="6324600"/>
            <a:ext cx="3200885" cy="190500"/>
          </a:xfrm>
        </p:spPr>
        <p:txBody>
          <a:bodyPr anchor="ctr"/>
          <a:lstStyle/>
          <a:p>
            <a:r>
              <a:rPr lang="en-IN" sz="1200" dirty="0">
                <a:hlinkClick r:id="rId4" action="ppaction://hlinksldjump"/>
              </a:rPr>
              <a:t>Access the text alternative for slide images.</a:t>
            </a:r>
            <a:endParaRPr lang="en-IN" sz="1200" dirty="0"/>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56</a:t>
            </a:fld>
            <a:endParaRPr lang="en-US"/>
          </a:p>
        </p:txBody>
      </p:sp>
    </p:spTree>
    <p:extLst>
      <p:ext uri="{BB962C8B-B14F-4D97-AF65-F5344CB8AC3E}">
        <p14:creationId xmlns:p14="http://schemas.microsoft.com/office/powerpoint/2010/main" val="2097758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325304"/>
            <a:ext cx="7469257" cy="637603"/>
          </a:xfrm>
        </p:spPr>
        <p:txBody>
          <a:bodyPr>
            <a:normAutofit fontScale="90000"/>
          </a:bodyPr>
          <a:lstStyle/>
          <a:p>
            <a:r>
              <a:rPr lang="en-US" dirty="0"/>
              <a:t>Unasserted Claims and Assessments</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812157" y="422725"/>
            <a:ext cx="1138029" cy="442760"/>
          </a:xfrm>
        </p:spPr>
        <p:txBody>
          <a:bodyPr rIns="0"/>
          <a:lstStyle/>
          <a:p>
            <a:pPr algn="just"/>
            <a:r>
              <a:rPr lang="en-US" sz="2000" dirty="0"/>
              <a:t>L</a:t>
            </a:r>
            <a:r>
              <a:rPr lang="en-US" sz="100" dirty="0"/>
              <a:t> </a:t>
            </a:r>
            <a:r>
              <a:rPr lang="en-US" sz="2000" dirty="0"/>
              <a:t>O13.6</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091297"/>
            <a:ext cx="8458200" cy="1182462"/>
          </a:xfrm>
        </p:spPr>
        <p:txBody>
          <a:bodyPr/>
          <a:lstStyle/>
          <a:p>
            <a:pPr marL="292608" indent="-292608">
              <a:buFont typeface="Arial" panose="020B0604020202020204" pitchFamily="34" charset="0"/>
              <a:buChar char="•"/>
            </a:pPr>
            <a:r>
              <a:rPr lang="en-US" sz="2000" dirty="0">
                <a:solidFill>
                  <a:schemeClr val="tx1"/>
                </a:solidFill>
              </a:rPr>
              <a:t>Even if a claim has yet to be made when the financial statements are issued, a contingency may warrant accrual or disclosure.</a:t>
            </a:r>
          </a:p>
          <a:p>
            <a:pPr marL="292608" indent="-292608">
              <a:buFont typeface="Arial" panose="020B0604020202020204" pitchFamily="34" charset="0"/>
              <a:buChar char="•"/>
            </a:pPr>
            <a:r>
              <a:rPr lang="en-US" sz="2000" dirty="0">
                <a:solidFill>
                  <a:schemeClr val="tx1"/>
                </a:solidFill>
              </a:rPr>
              <a:t>A </a:t>
            </a:r>
            <a:r>
              <a:rPr lang="en-US" sz="2000" b="1" dirty="0">
                <a:solidFill>
                  <a:schemeClr val="tx1"/>
                </a:solidFill>
              </a:rPr>
              <a:t>two-step process</a:t>
            </a:r>
            <a:r>
              <a:rPr lang="en-US" sz="2000" dirty="0">
                <a:solidFill>
                  <a:schemeClr val="tx1"/>
                </a:solidFill>
              </a:rPr>
              <a:t> is involved:</a:t>
            </a:r>
          </a:p>
        </p:txBody>
      </p:sp>
      <p:sp>
        <p:nvSpPr>
          <p:cNvPr id="8" name="Content Placeholder 7">
            <a:extLst>
              <a:ext uri="{FF2B5EF4-FFF2-40B4-BE49-F238E27FC236}">
                <a16:creationId xmlns:a16="http://schemas.microsoft.com/office/drawing/2014/main" id="{A889CA4D-1DFC-262B-94CD-2F1DFBE0AB5A}"/>
              </a:ext>
            </a:extLst>
          </p:cNvPr>
          <p:cNvSpPr>
            <a:spLocks noGrp="1"/>
          </p:cNvSpPr>
          <p:nvPr>
            <p:ph sz="quarter" idx="16"/>
          </p:nvPr>
        </p:nvSpPr>
        <p:spPr>
          <a:xfrm>
            <a:off x="342900" y="2352063"/>
            <a:ext cx="8458200" cy="1387191"/>
          </a:xfrm>
        </p:spPr>
        <p:txBody>
          <a:bodyPr/>
          <a:lstStyle/>
          <a:p>
            <a:pPr marL="621792" lvl="1" indent="-320040">
              <a:buFont typeface="+mj-lt"/>
              <a:buAutoNum type="arabicPeriod"/>
            </a:pPr>
            <a:r>
              <a:rPr lang="en-US" sz="2200" dirty="0">
                <a:solidFill>
                  <a:schemeClr val="tx1"/>
                </a:solidFill>
              </a:rPr>
              <a:t>Is it </a:t>
            </a:r>
            <a:r>
              <a:rPr lang="en-US" sz="2200" b="1" dirty="0">
                <a:solidFill>
                  <a:schemeClr val="tx1"/>
                </a:solidFill>
              </a:rPr>
              <a:t>probable</a:t>
            </a:r>
            <a:r>
              <a:rPr lang="en-US" sz="2200" dirty="0">
                <a:solidFill>
                  <a:schemeClr val="tx1"/>
                </a:solidFill>
              </a:rPr>
              <a:t> that a claim will be asserted? If the answer is “no,” stop. If “yes,” go on to step 2.</a:t>
            </a:r>
          </a:p>
          <a:p>
            <a:pPr marL="621792" lvl="1" indent="-320040">
              <a:buFont typeface="+mj-lt"/>
              <a:buAutoNum type="arabicPeriod"/>
            </a:pPr>
            <a:r>
              <a:rPr lang="en-US" sz="2200" dirty="0">
                <a:solidFill>
                  <a:schemeClr val="tx1"/>
                </a:solidFill>
              </a:rPr>
              <a:t>Treat the claim </a:t>
            </a:r>
            <a:r>
              <a:rPr lang="en-US" sz="2200" b="1" dirty="0">
                <a:solidFill>
                  <a:schemeClr val="tx1"/>
                </a:solidFill>
              </a:rPr>
              <a:t>as if the claim has been asserted</a:t>
            </a:r>
            <a:r>
              <a:rPr lang="en-US" sz="2200" dirty="0">
                <a:solidFill>
                  <a:schemeClr val="tx1"/>
                </a:solidFill>
              </a:rPr>
              <a:t>.</a:t>
            </a: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3825809"/>
            <a:ext cx="8458200" cy="2695758"/>
          </a:xfrm>
          <a:ln>
            <a:solidFill>
              <a:schemeClr val="tx1"/>
            </a:solidFill>
          </a:ln>
        </p:spPr>
        <p:txBody>
          <a:bodyPr/>
          <a:lstStyle/>
          <a:p>
            <a:r>
              <a:rPr lang="en-US" sz="2000" b="1" dirty="0"/>
              <a:t>Note 17. Commitments and Contingencies (partial):</a:t>
            </a:r>
            <a:endParaRPr lang="en-US" sz="2000" dirty="0"/>
          </a:p>
          <a:p>
            <a:r>
              <a:rPr lang="en-US" sz="2000" b="1" dirty="0"/>
              <a:t>Asserted and Unasserted Claims—</a:t>
            </a:r>
            <a:r>
              <a:rPr lang="en-US" sz="2000" dirty="0"/>
              <a:t>Various claims and lawsuits are pending against us and certain of our subsidiaries. We cannot fully determine the effect of all asserted and unasserted claims on our consolidated results of operations, financial condition, or liquidity. We have recorded a liability where asserted and unasserted claims are considered probable and where such claims can be reasonably estimated.</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57</a:t>
            </a:fld>
            <a:endParaRPr lang="en-US"/>
          </a:p>
        </p:txBody>
      </p:sp>
    </p:spTree>
    <p:extLst>
      <p:ext uri="{BB962C8B-B14F-4D97-AF65-F5344CB8AC3E}">
        <p14:creationId xmlns:p14="http://schemas.microsoft.com/office/powerpoint/2010/main" val="1802262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7378700" cy="903231"/>
          </a:xfrm>
        </p:spPr>
        <p:txBody>
          <a:bodyPr>
            <a:normAutofit fontScale="90000"/>
          </a:bodyPr>
          <a:lstStyle/>
          <a:p>
            <a:r>
              <a:rPr lang="en-IN" dirty="0"/>
              <a:t>International Financial Reporting Standards—Loss Contingencies</a:t>
            </a:r>
            <a:endParaRPr lang="en-US"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O13.7</a:t>
            </a:r>
          </a:p>
        </p:txBody>
      </p:sp>
      <p:graphicFrame>
        <p:nvGraphicFramePr>
          <p:cNvPr id="18" name="Table 17">
            <a:extLst>
              <a:ext uri="{FF2B5EF4-FFF2-40B4-BE49-F238E27FC236}">
                <a16:creationId xmlns:a16="http://schemas.microsoft.com/office/drawing/2014/main" id="{1EC0A33F-6269-45C3-BAE8-7F3C6A1EC0BC}"/>
              </a:ext>
            </a:extLst>
          </p:cNvPr>
          <p:cNvGraphicFramePr>
            <a:graphicFrameLocks noGrp="1"/>
          </p:cNvGraphicFramePr>
          <p:nvPr>
            <p:extLst>
              <p:ext uri="{D42A27DB-BD31-4B8C-83A1-F6EECF244321}">
                <p14:modId xmlns:p14="http://schemas.microsoft.com/office/powerpoint/2010/main" val="910109081"/>
              </p:ext>
            </p:extLst>
          </p:nvPr>
        </p:nvGraphicFramePr>
        <p:xfrm>
          <a:off x="439855" y="1677619"/>
          <a:ext cx="8107270" cy="3502761"/>
        </p:xfrm>
        <a:graphic>
          <a:graphicData uri="http://schemas.openxmlformats.org/drawingml/2006/table">
            <a:tbl>
              <a:tblPr firstRow="1" bandRow="1">
                <a:tableStyleId>{5C22544A-7EE6-4342-B048-85BDC9FD1C3A}</a:tableStyleId>
              </a:tblPr>
              <a:tblGrid>
                <a:gridCol w="4053635">
                  <a:extLst>
                    <a:ext uri="{9D8B030D-6E8A-4147-A177-3AD203B41FA5}">
                      <a16:colId xmlns:a16="http://schemas.microsoft.com/office/drawing/2014/main" val="20000"/>
                    </a:ext>
                  </a:extLst>
                </a:gridCol>
                <a:gridCol w="4053635">
                  <a:extLst>
                    <a:ext uri="{9D8B030D-6E8A-4147-A177-3AD203B41FA5}">
                      <a16:colId xmlns:a16="http://schemas.microsoft.com/office/drawing/2014/main" val="20001"/>
                    </a:ext>
                  </a:extLst>
                </a:gridCol>
              </a:tblGrid>
              <a:tr h="247063">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algn="ctr"/>
                      <a:r>
                        <a:rPr lang="en-US" sz="1600" dirty="0">
                          <a:latin typeface="+mn-lt"/>
                        </a:rPr>
                        <a:t>U</a:t>
                      </a:r>
                      <a:r>
                        <a:rPr lang="en-US" sz="100" baseline="0" dirty="0">
                          <a:latin typeface="+mn-lt"/>
                        </a:rPr>
                        <a:t> </a:t>
                      </a:r>
                      <a:r>
                        <a:rPr lang="en-US" sz="1600" dirty="0">
                          <a:latin typeface="+mn-lt"/>
                        </a:rPr>
                        <a:t>S G</a:t>
                      </a:r>
                      <a:r>
                        <a:rPr lang="en-US" sz="100" dirty="0">
                          <a:latin typeface="+mn-lt"/>
                        </a:rPr>
                        <a:t> </a:t>
                      </a:r>
                      <a:r>
                        <a:rPr lang="en-US" sz="1600" dirty="0">
                          <a:latin typeface="+mn-lt"/>
                        </a:rPr>
                        <a:t>A</a:t>
                      </a:r>
                      <a:r>
                        <a:rPr lang="en-US" sz="100" dirty="0">
                          <a:latin typeface="+mn-lt"/>
                        </a:rPr>
                        <a:t> </a:t>
                      </a:r>
                      <a:r>
                        <a:rPr lang="en-US" sz="1600" dirty="0" err="1">
                          <a:latin typeface="+mn-lt"/>
                        </a:rPr>
                        <a:t>A</a:t>
                      </a:r>
                      <a:r>
                        <a:rPr lang="en-US" sz="100" dirty="0">
                          <a:latin typeface="+mn-lt"/>
                        </a:rPr>
                        <a:t> </a:t>
                      </a:r>
                      <a:r>
                        <a:rPr lang="en-US" sz="1600" dirty="0">
                          <a:latin typeface="+mn-lt"/>
                        </a:rPr>
                        <a:t>P</a:t>
                      </a:r>
                      <a:endParaRPr lang="en-US" sz="1600" dirty="0">
                        <a:solidFill>
                          <a:sysClr val="windowText" lastClr="000000"/>
                        </a:solidFill>
                        <a:latin typeface="+mn-lt"/>
                      </a:endParaRPr>
                    </a:p>
                  </a:txBody>
                  <a:tcPr marL="88751" marR="88751"/>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algn="ctr"/>
                      <a:r>
                        <a:rPr lang="en-US" sz="1600" dirty="0">
                          <a:latin typeface="+mn-lt"/>
                        </a:rPr>
                        <a:t>I</a:t>
                      </a:r>
                      <a:r>
                        <a:rPr lang="en-US" sz="100" dirty="0">
                          <a:latin typeface="+mn-lt"/>
                        </a:rPr>
                        <a:t> </a:t>
                      </a:r>
                      <a:r>
                        <a:rPr lang="en-US" sz="1600" dirty="0">
                          <a:latin typeface="+mn-lt"/>
                        </a:rPr>
                        <a:t>F</a:t>
                      </a:r>
                      <a:r>
                        <a:rPr lang="en-US" sz="100" dirty="0">
                          <a:latin typeface="+mn-lt"/>
                        </a:rPr>
                        <a:t> </a:t>
                      </a:r>
                      <a:r>
                        <a:rPr lang="en-US" sz="1600" dirty="0">
                          <a:latin typeface="+mn-lt"/>
                        </a:rPr>
                        <a:t>R</a:t>
                      </a:r>
                      <a:r>
                        <a:rPr lang="en-US" sz="100" dirty="0">
                          <a:latin typeface="+mn-lt"/>
                        </a:rPr>
                        <a:t> </a:t>
                      </a:r>
                      <a:r>
                        <a:rPr lang="en-US" sz="1600" dirty="0">
                          <a:latin typeface="+mn-lt"/>
                        </a:rPr>
                        <a:t>S</a:t>
                      </a:r>
                      <a:endParaRPr lang="en-US" sz="1600" dirty="0">
                        <a:solidFill>
                          <a:sysClr val="windowText" lastClr="000000"/>
                        </a:solidFill>
                        <a:latin typeface="+mn-lt"/>
                      </a:endParaRPr>
                    </a:p>
                  </a:txBody>
                  <a:tcPr marL="88751" marR="88751"/>
                </a:tc>
                <a:extLst>
                  <a:ext uri="{0D108BD9-81ED-4DB2-BD59-A6C34878D82A}">
                    <a16:rowId xmlns:a16="http://schemas.microsoft.com/office/drawing/2014/main" val="10000"/>
                  </a:ext>
                </a:extLst>
              </a:tr>
              <a:tr h="363321">
                <a:tc>
                  <a:txBody>
                    <a:bodyPr/>
                    <a:lstStyle/>
                    <a:p>
                      <a:r>
                        <a:rPr lang="en-IN" sz="1600" dirty="0">
                          <a:latin typeface="+mn-lt"/>
                        </a:rPr>
                        <a:t>All accrued and possible obligations are referred to as “contingent liabilities.”</a:t>
                      </a:r>
                    </a:p>
                  </a:txBody>
                  <a:tcPr marL="88751" marR="88751"/>
                </a:tc>
                <a:tc>
                  <a:txBody>
                    <a:bodyPr/>
                    <a:lstStyle/>
                    <a:p>
                      <a:r>
                        <a:rPr lang="en-IN" sz="1600" u="none" strike="noStrike" kern="1200" baseline="0" dirty="0">
                          <a:latin typeface="+mn-lt"/>
                        </a:rPr>
                        <a:t>All accrued loss contingencies are referred to as “provisions” and possible obligations are referred to as “contingent liabilities.”</a:t>
                      </a:r>
                      <a:endParaRPr lang="en-IN" sz="1600" b="0" i="0" u="none" strike="noStrike" kern="1200" baseline="0" dirty="0">
                        <a:solidFill>
                          <a:schemeClr val="tx1"/>
                        </a:solidFill>
                        <a:latin typeface="+mn-lt"/>
                        <a:ea typeface="+mn-ea"/>
                        <a:cs typeface="+mn-cs"/>
                      </a:endParaRPr>
                    </a:p>
                  </a:txBody>
                  <a:tcPr marL="88751" marR="88751"/>
                </a:tc>
                <a:extLst>
                  <a:ext uri="{0D108BD9-81ED-4DB2-BD59-A6C34878D82A}">
                    <a16:rowId xmlns:a16="http://schemas.microsoft.com/office/drawing/2014/main" val="10001"/>
                  </a:ext>
                </a:extLst>
              </a:tr>
              <a:tr h="36332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IN" sz="1600" dirty="0">
                          <a:latin typeface="+mn-lt"/>
                        </a:rPr>
                        <a:t>Higher threshold for “probable.”</a:t>
                      </a:r>
                    </a:p>
                  </a:txBody>
                  <a:tcPr marL="88751" marR="88751"/>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IN" sz="1600" u="none" strike="noStrike" kern="1200" baseline="0" dirty="0">
                          <a:latin typeface="+mn-lt"/>
                        </a:rPr>
                        <a:t>Lower threshold for “probable.”</a:t>
                      </a:r>
                      <a:endParaRPr lang="en-IN" sz="1600" b="0" i="0" u="none" strike="noStrike" kern="1200" baseline="0" dirty="0">
                        <a:solidFill>
                          <a:schemeClr val="tx1"/>
                        </a:solidFill>
                        <a:latin typeface="+mn-lt"/>
                        <a:ea typeface="+mn-ea"/>
                        <a:cs typeface="+mn-cs"/>
                      </a:endParaRPr>
                    </a:p>
                  </a:txBody>
                  <a:tcPr marL="88751" marR="88751"/>
                </a:tc>
                <a:extLst>
                  <a:ext uri="{0D108BD9-81ED-4DB2-BD59-A6C34878D82A}">
                    <a16:rowId xmlns:a16="http://schemas.microsoft.com/office/drawing/2014/main" val="10002"/>
                  </a:ext>
                </a:extLst>
              </a:tr>
              <a:tr h="13585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IN" sz="1600" u="none" strike="noStrike" kern="1200" baseline="0" dirty="0">
                          <a:latin typeface="+mn-lt"/>
                        </a:rPr>
                        <a:t>Uses the low end of the range to estimate the expenditure required to settle present obligation.</a:t>
                      </a:r>
                      <a:endParaRPr lang="en-IN" sz="1600" b="0" i="0" u="none" strike="noStrike" kern="1200" baseline="0" dirty="0">
                        <a:solidFill>
                          <a:schemeClr val="tx1"/>
                        </a:solidFill>
                        <a:latin typeface="+mn-lt"/>
                        <a:ea typeface="+mn-ea"/>
                        <a:cs typeface="+mn-cs"/>
                      </a:endParaRPr>
                    </a:p>
                  </a:txBody>
                  <a:tcPr marL="88751" marR="88751"/>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IN" sz="1600" u="none" strike="noStrike" kern="1200" baseline="0" dirty="0">
                          <a:latin typeface="+mn-lt"/>
                        </a:rPr>
                        <a:t>Uses the midpoint of the range to estimate the expenditure required to settle present obligation.</a:t>
                      </a:r>
                      <a:endParaRPr lang="en-IN" sz="1600" b="0" i="0" u="none" strike="noStrike" kern="1200" baseline="0" dirty="0">
                        <a:solidFill>
                          <a:schemeClr val="tx1"/>
                        </a:solidFill>
                        <a:latin typeface="+mn-lt"/>
                        <a:ea typeface="+mn-ea"/>
                        <a:cs typeface="+mn-cs"/>
                      </a:endParaRPr>
                    </a:p>
                  </a:txBody>
                  <a:tcPr marL="88751" marR="88751"/>
                </a:tc>
                <a:extLst>
                  <a:ext uri="{0D108BD9-81ED-4DB2-BD59-A6C34878D82A}">
                    <a16:rowId xmlns:a16="http://schemas.microsoft.com/office/drawing/2014/main" val="10003"/>
                  </a:ext>
                </a:extLst>
              </a:tr>
              <a:tr h="13585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IN" sz="1600" dirty="0">
                          <a:latin typeface="+mn-lt"/>
                        </a:rPr>
                        <a:t>Loss contingencies are not typically discounted for time value of money.</a:t>
                      </a:r>
                    </a:p>
                  </a:txBody>
                  <a:tcPr marL="88751" marR="88751"/>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u="none" strike="noStrike" kern="1200" baseline="0" dirty="0">
                          <a:latin typeface="+mn-lt"/>
                        </a:rPr>
                        <a:t>If material, liabilities to be stated at present value.</a:t>
                      </a:r>
                      <a:endParaRPr lang="en-IN" sz="1600" b="0" i="0" u="none" strike="noStrike" kern="1200" baseline="0" dirty="0">
                        <a:solidFill>
                          <a:schemeClr val="tx1"/>
                        </a:solidFill>
                        <a:latin typeface="+mn-lt"/>
                        <a:ea typeface="+mn-ea"/>
                        <a:cs typeface="+mn-cs"/>
                      </a:endParaRPr>
                    </a:p>
                  </a:txBody>
                  <a:tcPr marL="88751" marR="88751"/>
                </a:tc>
                <a:extLst>
                  <a:ext uri="{0D108BD9-81ED-4DB2-BD59-A6C34878D82A}">
                    <a16:rowId xmlns:a16="http://schemas.microsoft.com/office/drawing/2014/main" val="10004"/>
                  </a:ext>
                </a:extLst>
              </a:tr>
              <a:tr h="135857">
                <a:tc>
                  <a:txBody>
                    <a:bodyPr/>
                    <a:lstStyle/>
                    <a:p>
                      <a:r>
                        <a:rPr lang="en-IN" sz="1600" dirty="0">
                          <a:latin typeface="+mn-lt"/>
                        </a:rPr>
                        <a:t>Generally no disclosure or loss recognition on “onerous contracts.”</a:t>
                      </a:r>
                    </a:p>
                  </a:txBody>
                  <a:tcPr marL="88751" marR="8875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u="none" strike="noStrike" kern="1200" baseline="0" dirty="0">
                          <a:latin typeface="+mn-lt"/>
                        </a:rPr>
                        <a:t>Recognizes provisions and contingencies for “onerous contracts.”</a:t>
                      </a:r>
                      <a:endParaRPr lang="en-IN" sz="1600" b="0" i="0" u="none" strike="noStrike" kern="1200" baseline="0" dirty="0">
                        <a:solidFill>
                          <a:schemeClr val="tx1"/>
                        </a:solidFill>
                        <a:latin typeface="+mn-lt"/>
                        <a:ea typeface="+mn-ea"/>
                        <a:cs typeface="+mn-cs"/>
                      </a:endParaRPr>
                    </a:p>
                  </a:txBody>
                  <a:tcPr marL="88751" marR="88751"/>
                </a:tc>
                <a:extLst>
                  <a:ext uri="{0D108BD9-81ED-4DB2-BD59-A6C34878D82A}">
                    <a16:rowId xmlns:a16="http://schemas.microsoft.com/office/drawing/2014/main" val="10005"/>
                  </a:ext>
                </a:extLst>
              </a:tr>
            </a:tbl>
          </a:graphicData>
        </a:graphic>
      </p:graphicFrame>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58</a:t>
            </a:fld>
            <a:endParaRPr lang="en-US"/>
          </a:p>
        </p:txBody>
      </p:sp>
    </p:spTree>
    <p:extLst>
      <p:ext uri="{BB962C8B-B14F-4D97-AF65-F5344CB8AC3E}">
        <p14:creationId xmlns:p14="http://schemas.microsoft.com/office/powerpoint/2010/main" val="20348950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a:bodyPr>
          <a:lstStyle/>
          <a:p>
            <a:r>
              <a:rPr lang="en-US" dirty="0"/>
              <a:t>Gain Contingencies</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O13.6</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2188029"/>
          </a:xfrm>
        </p:spPr>
        <p:txBody>
          <a:bodyPr/>
          <a:lstStyle/>
          <a:p>
            <a:r>
              <a:rPr lang="en-US" dirty="0">
                <a:solidFill>
                  <a:schemeClr val="tx1"/>
                </a:solidFill>
              </a:rPr>
              <a:t>A </a:t>
            </a:r>
            <a:r>
              <a:rPr lang="en-US" b="1" dirty="0">
                <a:solidFill>
                  <a:schemeClr val="tx1"/>
                </a:solidFill>
              </a:rPr>
              <a:t>gain contingency </a:t>
            </a:r>
            <a:r>
              <a:rPr lang="en-US" dirty="0">
                <a:solidFill>
                  <a:schemeClr val="tx1"/>
                </a:solidFill>
              </a:rPr>
              <a:t>is an uncertain situation that might result in a gain.</a:t>
            </a:r>
          </a:p>
          <a:p>
            <a:r>
              <a:rPr lang="en-US" dirty="0">
                <a:solidFill>
                  <a:schemeClr val="tx1"/>
                </a:solidFill>
              </a:rPr>
              <a:t>Gain contingencies are not accrued.</a:t>
            </a:r>
          </a:p>
          <a:p>
            <a:pPr lvl="1"/>
            <a:r>
              <a:rPr lang="en-US" dirty="0">
                <a:solidFill>
                  <a:schemeClr val="tx1"/>
                </a:solidFill>
              </a:rPr>
              <a:t>This is an example of </a:t>
            </a:r>
            <a:r>
              <a:rPr lang="en-US" b="1" dirty="0">
                <a:solidFill>
                  <a:schemeClr val="tx1"/>
                </a:solidFill>
              </a:rPr>
              <a:t>conservatism</a:t>
            </a:r>
            <a:r>
              <a:rPr lang="en-US" dirty="0">
                <a:solidFill>
                  <a:schemeClr val="tx1"/>
                </a:solidFill>
              </a:rPr>
              <a:t>—</a:t>
            </a:r>
            <a:r>
              <a:rPr lang="en-IN" dirty="0">
                <a:solidFill>
                  <a:schemeClr val="tx1"/>
                </a:solidFill>
              </a:rPr>
              <a:t>we record uncertain losses but not uncertain gains.</a:t>
            </a: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3591241"/>
            <a:ext cx="8458200" cy="835617"/>
          </a:xfrm>
        </p:spPr>
        <p:txBody>
          <a:bodyPr/>
          <a:lstStyle/>
          <a:p>
            <a:r>
              <a:rPr lang="en-IN" b="1" i="1" dirty="0">
                <a:solidFill>
                  <a:schemeClr val="tx1"/>
                </a:solidFill>
              </a:rPr>
              <a:t>Material</a:t>
            </a:r>
            <a:r>
              <a:rPr lang="en-IN" dirty="0">
                <a:solidFill>
                  <a:schemeClr val="tx1"/>
                </a:solidFill>
              </a:rPr>
              <a:t> gain contingencies are </a:t>
            </a:r>
            <a:r>
              <a:rPr lang="en-IN" b="1" i="1" dirty="0">
                <a:solidFill>
                  <a:schemeClr val="tx1"/>
                </a:solidFill>
              </a:rPr>
              <a:t>disclosed</a:t>
            </a:r>
            <a:r>
              <a:rPr lang="en-IN" dirty="0">
                <a:solidFill>
                  <a:schemeClr val="tx1"/>
                </a:solidFill>
              </a:rPr>
              <a:t> in the notes to the financial statements.</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59</a:t>
            </a:fld>
            <a:endParaRPr lang="en-US"/>
          </a:p>
        </p:txBody>
      </p:sp>
    </p:spTree>
    <p:extLst>
      <p:ext uri="{BB962C8B-B14F-4D97-AF65-F5344CB8AC3E}">
        <p14:creationId xmlns:p14="http://schemas.microsoft.com/office/powerpoint/2010/main" val="466184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899" y="192490"/>
            <a:ext cx="7223023" cy="903231"/>
          </a:xfrm>
        </p:spPr>
        <p:txBody>
          <a:bodyPr>
            <a:normAutofit fontScale="90000"/>
          </a:bodyPr>
          <a:lstStyle/>
          <a:p>
            <a:r>
              <a:rPr lang="en-US" dirty="0"/>
              <a:t>Current Liabilities—General Mills </a:t>
            </a:r>
            <a:r>
              <a:rPr lang="en-US" sz="1100" b="0" dirty="0"/>
              <a:t>2</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O13.1</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1626704"/>
          </a:xfrm>
        </p:spPr>
        <p:txBody>
          <a:bodyPr/>
          <a:lstStyle/>
          <a:p>
            <a:r>
              <a:rPr lang="en-US" sz="2000" b="1" dirty="0"/>
              <a:t>Note 9. Debt.</a:t>
            </a:r>
          </a:p>
          <a:p>
            <a:r>
              <a:rPr lang="en-US" sz="2000" b="1" dirty="0"/>
              <a:t>Notes Payable.</a:t>
            </a:r>
          </a:p>
          <a:p>
            <a:r>
              <a:rPr lang="en-US" sz="2000" dirty="0"/>
              <a:t>The components of notes payable and their respective weighted-average interest rates at the end of the periods were as follows:</a:t>
            </a:r>
          </a:p>
        </p:txBody>
      </p:sp>
      <p:graphicFrame>
        <p:nvGraphicFramePr>
          <p:cNvPr id="5" name="Table 5">
            <a:extLst>
              <a:ext uri="{FF2B5EF4-FFF2-40B4-BE49-F238E27FC236}">
                <a16:creationId xmlns:a16="http://schemas.microsoft.com/office/drawing/2014/main" id="{FB45271D-209C-4F2C-85E9-0AD2D8027ACC}"/>
              </a:ext>
            </a:extLst>
          </p:cNvPr>
          <p:cNvGraphicFramePr>
            <a:graphicFrameLocks noGrp="1"/>
          </p:cNvGraphicFramePr>
          <p:nvPr>
            <p:extLst>
              <p:ext uri="{D42A27DB-BD31-4B8C-83A1-F6EECF244321}">
                <p14:modId xmlns:p14="http://schemas.microsoft.com/office/powerpoint/2010/main" val="149341769"/>
              </p:ext>
            </p:extLst>
          </p:nvPr>
        </p:nvGraphicFramePr>
        <p:xfrm>
          <a:off x="384836" y="3244400"/>
          <a:ext cx="8374328" cy="2301240"/>
        </p:xfrm>
        <a:graphic>
          <a:graphicData uri="http://schemas.openxmlformats.org/drawingml/2006/table">
            <a:tbl>
              <a:tblPr firstRow="1" bandRow="1">
                <a:tableStyleId>{5C22544A-7EE6-4342-B048-85BDC9FD1C3A}</a:tableStyleId>
              </a:tblPr>
              <a:tblGrid>
                <a:gridCol w="2722828">
                  <a:extLst>
                    <a:ext uri="{9D8B030D-6E8A-4147-A177-3AD203B41FA5}">
                      <a16:colId xmlns:a16="http://schemas.microsoft.com/office/drawing/2014/main" val="3774373841"/>
                    </a:ext>
                  </a:extLst>
                </a:gridCol>
                <a:gridCol w="1248229">
                  <a:extLst>
                    <a:ext uri="{9D8B030D-6E8A-4147-A177-3AD203B41FA5}">
                      <a16:colId xmlns:a16="http://schemas.microsoft.com/office/drawing/2014/main" val="3318083723"/>
                    </a:ext>
                  </a:extLst>
                </a:gridCol>
                <a:gridCol w="1698171">
                  <a:extLst>
                    <a:ext uri="{9D8B030D-6E8A-4147-A177-3AD203B41FA5}">
                      <a16:colId xmlns:a16="http://schemas.microsoft.com/office/drawing/2014/main" val="2882253323"/>
                    </a:ext>
                  </a:extLst>
                </a:gridCol>
                <a:gridCol w="1074057">
                  <a:extLst>
                    <a:ext uri="{9D8B030D-6E8A-4147-A177-3AD203B41FA5}">
                      <a16:colId xmlns:a16="http://schemas.microsoft.com/office/drawing/2014/main" val="1453052586"/>
                    </a:ext>
                  </a:extLst>
                </a:gridCol>
                <a:gridCol w="1631043">
                  <a:extLst>
                    <a:ext uri="{9D8B030D-6E8A-4147-A177-3AD203B41FA5}">
                      <a16:colId xmlns:a16="http://schemas.microsoft.com/office/drawing/2014/main" val="310528153"/>
                    </a:ext>
                  </a:extLst>
                </a:gridCol>
              </a:tblGrid>
              <a:tr h="0">
                <a:tc>
                  <a:txBody>
                    <a:bodyPr/>
                    <a:lstStyle/>
                    <a:p>
                      <a:r>
                        <a:rPr lang="en-US" sz="1800" b="1" baseline="0" dirty="0"/>
                        <a:t>In Millions</a:t>
                      </a:r>
                      <a:endParaRPr lang="en-US" sz="1800" b="1" dirty="0"/>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t>May 28, 2023</a:t>
                      </a:r>
                    </a:p>
                    <a:p>
                      <a:pPr algn="ctr"/>
                      <a:r>
                        <a:rPr lang="en-US" sz="1800" b="1" dirty="0"/>
                        <a:t>Notes Payable</a:t>
                      </a:r>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t>May 28, 2023</a:t>
                      </a:r>
                    </a:p>
                    <a:p>
                      <a:pPr algn="ctr"/>
                      <a:r>
                        <a:rPr lang="en-US" sz="1800" b="1" dirty="0"/>
                        <a:t>Weighted-</a:t>
                      </a:r>
                      <a:r>
                        <a:rPr lang="en-US" sz="1800" b="1" baseline="0" dirty="0"/>
                        <a:t> Average Interest Rate</a:t>
                      </a:r>
                      <a:endParaRPr lang="en-US" sz="1800" b="1" dirty="0"/>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t>May 29, 2022</a:t>
                      </a:r>
                    </a:p>
                    <a:p>
                      <a:pPr algn="ctr"/>
                      <a:r>
                        <a:rPr lang="en-US" sz="1800" b="1" dirty="0"/>
                        <a:t>Notes Payable</a:t>
                      </a:r>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t>May 29, 2022</a:t>
                      </a:r>
                    </a:p>
                    <a:p>
                      <a:pPr algn="ctr"/>
                      <a:r>
                        <a:rPr lang="en-US" sz="1800" b="1" dirty="0"/>
                        <a:t>Weighted-</a:t>
                      </a:r>
                      <a:r>
                        <a:rPr lang="en-US" sz="1800" b="1" baseline="0" dirty="0"/>
                        <a:t> Average Interest Rate</a:t>
                      </a:r>
                      <a:endParaRPr lang="en-US" sz="1800" b="1" dirty="0"/>
                    </a:p>
                  </a:txBody>
                  <a:tcPr anchor="b"/>
                </a:tc>
                <a:extLst>
                  <a:ext uri="{0D108BD9-81ED-4DB2-BD59-A6C34878D82A}">
                    <a16:rowId xmlns:a16="http://schemas.microsoft.com/office/drawing/2014/main" val="1864774398"/>
                  </a:ext>
                </a:extLst>
              </a:tr>
              <a:tr h="370840">
                <a:tc>
                  <a:txBody>
                    <a:bodyPr/>
                    <a:lstStyle/>
                    <a:p>
                      <a:r>
                        <a:rPr lang="en-US" sz="1800" dirty="0"/>
                        <a:t>U</a:t>
                      </a:r>
                      <a:r>
                        <a:rPr lang="en-US" sz="100" baseline="0" dirty="0"/>
                        <a:t> </a:t>
                      </a:r>
                      <a:r>
                        <a:rPr lang="en-US" sz="1800" dirty="0"/>
                        <a:t>S commercial paper</a:t>
                      </a:r>
                    </a:p>
                  </a:txBody>
                  <a:tcPr/>
                </a:tc>
                <a:tc>
                  <a:txBody>
                    <a:bodyPr/>
                    <a:lstStyle/>
                    <a:p>
                      <a:pPr algn="r"/>
                      <a:r>
                        <a:rPr lang="en-US" sz="1800" b="1" dirty="0"/>
                        <a:t>$      -</a:t>
                      </a:r>
                    </a:p>
                  </a:txBody>
                  <a:tcPr/>
                </a:tc>
                <a:tc>
                  <a:txBody>
                    <a:bodyPr/>
                    <a:lstStyle/>
                    <a:p>
                      <a:pPr algn="r"/>
                      <a:r>
                        <a:rPr lang="en-US" sz="1800" dirty="0"/>
                        <a:t>-%</a:t>
                      </a:r>
                    </a:p>
                  </a:txBody>
                  <a:tcPr/>
                </a:tc>
                <a:tc>
                  <a:txBody>
                    <a:bodyPr/>
                    <a:lstStyle/>
                    <a:p>
                      <a:pPr algn="r"/>
                      <a:r>
                        <a:rPr lang="en-US" sz="1800" dirty="0"/>
                        <a:t>$694.8</a:t>
                      </a:r>
                    </a:p>
                  </a:txBody>
                  <a:tcPr/>
                </a:tc>
                <a:tc>
                  <a:txBody>
                    <a:bodyPr/>
                    <a:lstStyle/>
                    <a:p>
                      <a:pPr algn="r"/>
                      <a:r>
                        <a:rPr lang="en-US" sz="1800" dirty="0"/>
                        <a:t>1.1%</a:t>
                      </a:r>
                    </a:p>
                  </a:txBody>
                  <a:tcPr/>
                </a:tc>
                <a:extLst>
                  <a:ext uri="{0D108BD9-81ED-4DB2-BD59-A6C34878D82A}">
                    <a16:rowId xmlns:a16="http://schemas.microsoft.com/office/drawing/2014/main" val="3744671592"/>
                  </a:ext>
                </a:extLst>
              </a:tr>
              <a:tr h="370840">
                <a:tc>
                  <a:txBody>
                    <a:bodyPr/>
                    <a:lstStyle/>
                    <a:p>
                      <a:r>
                        <a:rPr lang="en-US" sz="1800" dirty="0"/>
                        <a:t>Financial</a:t>
                      </a:r>
                      <a:r>
                        <a:rPr lang="en-US" sz="1800" baseline="0" dirty="0"/>
                        <a:t> institutions</a:t>
                      </a:r>
                      <a:endParaRPr lang="en-US" sz="1800" dirty="0"/>
                    </a:p>
                  </a:txBody>
                  <a:tcPr/>
                </a:tc>
                <a:tc>
                  <a:txBody>
                    <a:bodyPr/>
                    <a:lstStyle/>
                    <a:p>
                      <a:pPr algn="r"/>
                      <a:r>
                        <a:rPr lang="en-US" sz="1800" b="1" u="sng" dirty="0"/>
                        <a:t>31.7</a:t>
                      </a:r>
                    </a:p>
                  </a:txBody>
                  <a:tcPr/>
                </a:tc>
                <a:tc>
                  <a:txBody>
                    <a:bodyPr/>
                    <a:lstStyle/>
                    <a:p>
                      <a:pPr algn="r"/>
                      <a:r>
                        <a:rPr lang="en-US" sz="1800" b="1" u="sng" dirty="0"/>
                        <a:t>10.5% </a:t>
                      </a:r>
                    </a:p>
                  </a:txBody>
                  <a:tcPr/>
                </a:tc>
                <a:tc>
                  <a:txBody>
                    <a:bodyPr/>
                    <a:lstStyle/>
                    <a:p>
                      <a:pPr algn="r"/>
                      <a:r>
                        <a:rPr lang="en-US" sz="1800" u="sng" dirty="0"/>
                        <a:t>116.6</a:t>
                      </a:r>
                    </a:p>
                  </a:txBody>
                  <a:tcPr/>
                </a:tc>
                <a:tc>
                  <a:txBody>
                    <a:bodyPr/>
                    <a:lstStyle/>
                    <a:p>
                      <a:pPr algn="r"/>
                      <a:r>
                        <a:rPr lang="en-US" sz="1800" u="sng" dirty="0"/>
                        <a:t>4.4%</a:t>
                      </a:r>
                    </a:p>
                  </a:txBody>
                  <a:tcPr/>
                </a:tc>
                <a:extLst>
                  <a:ext uri="{0D108BD9-81ED-4DB2-BD59-A6C34878D82A}">
                    <a16:rowId xmlns:a16="http://schemas.microsoft.com/office/drawing/2014/main" val="4220153385"/>
                  </a:ext>
                </a:extLst>
              </a:tr>
              <a:tr h="370840">
                <a:tc>
                  <a:txBody>
                    <a:bodyPr/>
                    <a:lstStyle/>
                    <a:p>
                      <a:pPr marL="0" lvl="1" algn="l"/>
                      <a:r>
                        <a:rPr lang="en-US" sz="1800" dirty="0"/>
                        <a:t>Total</a:t>
                      </a:r>
                    </a:p>
                  </a:txBody>
                  <a:tcPr/>
                </a:tc>
                <a:tc>
                  <a:txBody>
                    <a:bodyPr/>
                    <a:lstStyle/>
                    <a:p>
                      <a:pPr algn="r"/>
                      <a:r>
                        <a:rPr lang="en-US" sz="1800" b="1" dirty="0"/>
                        <a:t>$31.7</a:t>
                      </a:r>
                    </a:p>
                  </a:txBody>
                  <a:tcPr/>
                </a:tc>
                <a:tc>
                  <a:txBody>
                    <a:bodyPr/>
                    <a:lstStyle/>
                    <a:p>
                      <a:pPr algn="r"/>
                      <a:r>
                        <a:rPr lang="en-US" sz="1800" b="1" dirty="0"/>
                        <a:t>10.5%</a:t>
                      </a:r>
                    </a:p>
                  </a:txBody>
                  <a:tcPr/>
                </a:tc>
                <a:tc>
                  <a:txBody>
                    <a:bodyPr/>
                    <a:lstStyle/>
                    <a:p>
                      <a:pPr algn="r"/>
                      <a:r>
                        <a:rPr lang="en-US" sz="1800" dirty="0"/>
                        <a:t>$811.4</a:t>
                      </a:r>
                    </a:p>
                  </a:txBody>
                  <a:tcPr/>
                </a:tc>
                <a:tc>
                  <a:txBody>
                    <a:bodyPr/>
                    <a:lstStyle/>
                    <a:p>
                      <a:pPr algn="r"/>
                      <a:r>
                        <a:rPr lang="en-US" sz="1800" dirty="0"/>
                        <a:t>5.5%</a:t>
                      </a:r>
                    </a:p>
                  </a:txBody>
                  <a:tcPr/>
                </a:tc>
                <a:extLst>
                  <a:ext uri="{0D108BD9-81ED-4DB2-BD59-A6C34878D82A}">
                    <a16:rowId xmlns:a16="http://schemas.microsoft.com/office/drawing/2014/main" val="794122561"/>
                  </a:ext>
                </a:extLst>
              </a:tr>
            </a:tbl>
          </a:graphicData>
        </a:graphic>
      </p:graphicFrame>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6</a:t>
            </a:fld>
            <a:endParaRPr lang="en-US"/>
          </a:p>
        </p:txBody>
      </p:sp>
    </p:spTree>
    <p:extLst>
      <p:ext uri="{BB962C8B-B14F-4D97-AF65-F5344CB8AC3E}">
        <p14:creationId xmlns:p14="http://schemas.microsoft.com/office/powerpoint/2010/main" val="4025845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7378700" cy="903231"/>
          </a:xfrm>
        </p:spPr>
        <p:txBody>
          <a:bodyPr>
            <a:normAutofit fontScale="90000"/>
          </a:bodyPr>
          <a:lstStyle/>
          <a:p>
            <a:r>
              <a:rPr lang="en-IN" dirty="0"/>
              <a:t>International Financial Reporting Standards—Gain Contingencies</a:t>
            </a:r>
            <a:endParaRPr lang="en-US"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O13.7</a:t>
            </a:r>
          </a:p>
        </p:txBody>
      </p:sp>
      <p:graphicFrame>
        <p:nvGraphicFramePr>
          <p:cNvPr id="18" name="Table 17">
            <a:extLst>
              <a:ext uri="{FF2B5EF4-FFF2-40B4-BE49-F238E27FC236}">
                <a16:creationId xmlns:a16="http://schemas.microsoft.com/office/drawing/2014/main" id="{1EC0A33F-6269-45C3-BAE8-7F3C6A1EC0BC}"/>
              </a:ext>
            </a:extLst>
          </p:cNvPr>
          <p:cNvGraphicFramePr>
            <a:graphicFrameLocks noGrp="1"/>
          </p:cNvGraphicFramePr>
          <p:nvPr>
            <p:extLst>
              <p:ext uri="{D42A27DB-BD31-4B8C-83A1-F6EECF244321}">
                <p14:modId xmlns:p14="http://schemas.microsoft.com/office/powerpoint/2010/main" val="2861116536"/>
              </p:ext>
            </p:extLst>
          </p:nvPr>
        </p:nvGraphicFramePr>
        <p:xfrm>
          <a:off x="439855" y="1677619"/>
          <a:ext cx="8107270" cy="2194560"/>
        </p:xfrm>
        <a:graphic>
          <a:graphicData uri="http://schemas.openxmlformats.org/drawingml/2006/table">
            <a:tbl>
              <a:tblPr firstRow="1" bandRow="1">
                <a:tableStyleId>{5C22544A-7EE6-4342-B048-85BDC9FD1C3A}</a:tableStyleId>
              </a:tblPr>
              <a:tblGrid>
                <a:gridCol w="4053635">
                  <a:extLst>
                    <a:ext uri="{9D8B030D-6E8A-4147-A177-3AD203B41FA5}">
                      <a16:colId xmlns:a16="http://schemas.microsoft.com/office/drawing/2014/main" val="20000"/>
                    </a:ext>
                  </a:extLst>
                </a:gridCol>
                <a:gridCol w="4053635">
                  <a:extLst>
                    <a:ext uri="{9D8B030D-6E8A-4147-A177-3AD203B41FA5}">
                      <a16:colId xmlns:a16="http://schemas.microsoft.com/office/drawing/2014/main" val="20001"/>
                    </a:ext>
                  </a:extLst>
                </a:gridCol>
              </a:tblGrid>
              <a:tr h="247063">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algn="ctr"/>
                      <a:r>
                        <a:rPr lang="en-US" sz="1800" dirty="0">
                          <a:latin typeface="+mn-lt"/>
                        </a:rPr>
                        <a:t>U</a:t>
                      </a:r>
                      <a:r>
                        <a:rPr lang="en-US" sz="100" baseline="0" dirty="0">
                          <a:latin typeface="+mn-lt"/>
                        </a:rPr>
                        <a:t> </a:t>
                      </a:r>
                      <a:r>
                        <a:rPr lang="en-US" sz="1800" dirty="0">
                          <a:latin typeface="+mn-lt"/>
                        </a:rPr>
                        <a:t>S G</a:t>
                      </a:r>
                      <a:r>
                        <a:rPr lang="en-US" sz="100" dirty="0">
                          <a:latin typeface="+mn-lt"/>
                        </a:rPr>
                        <a:t> </a:t>
                      </a:r>
                      <a:r>
                        <a:rPr lang="en-US" sz="1800" dirty="0">
                          <a:latin typeface="+mn-lt"/>
                        </a:rPr>
                        <a:t>A</a:t>
                      </a:r>
                      <a:r>
                        <a:rPr lang="en-US" sz="100" dirty="0">
                          <a:latin typeface="+mn-lt"/>
                        </a:rPr>
                        <a:t> </a:t>
                      </a:r>
                      <a:r>
                        <a:rPr lang="en-US" sz="1800" dirty="0" err="1">
                          <a:latin typeface="+mn-lt"/>
                        </a:rPr>
                        <a:t>A</a:t>
                      </a:r>
                      <a:r>
                        <a:rPr lang="en-US" sz="100" dirty="0">
                          <a:latin typeface="+mn-lt"/>
                        </a:rPr>
                        <a:t> </a:t>
                      </a:r>
                      <a:r>
                        <a:rPr lang="en-US" sz="1800" dirty="0">
                          <a:latin typeface="+mn-lt"/>
                        </a:rPr>
                        <a:t>P</a:t>
                      </a:r>
                      <a:endParaRPr lang="en-US" sz="1800" dirty="0">
                        <a:solidFill>
                          <a:sysClr val="windowText" lastClr="000000"/>
                        </a:solidFill>
                        <a:latin typeface="+mn-lt"/>
                      </a:endParaRPr>
                    </a:p>
                  </a:txBody>
                  <a:tcPr marL="88751" marR="88751"/>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algn="ctr"/>
                      <a:r>
                        <a:rPr lang="en-US" sz="1800" dirty="0">
                          <a:latin typeface="+mn-lt"/>
                        </a:rPr>
                        <a:t>I</a:t>
                      </a:r>
                      <a:r>
                        <a:rPr lang="en-US" sz="100" dirty="0">
                          <a:latin typeface="+mn-lt"/>
                        </a:rPr>
                        <a:t> </a:t>
                      </a:r>
                      <a:r>
                        <a:rPr lang="en-US" sz="1800" dirty="0">
                          <a:latin typeface="+mn-lt"/>
                        </a:rPr>
                        <a:t>F</a:t>
                      </a:r>
                      <a:r>
                        <a:rPr lang="en-US" sz="100" dirty="0">
                          <a:latin typeface="+mn-lt"/>
                        </a:rPr>
                        <a:t> </a:t>
                      </a:r>
                      <a:r>
                        <a:rPr lang="en-US" sz="1800" dirty="0">
                          <a:latin typeface="+mn-lt"/>
                        </a:rPr>
                        <a:t>R</a:t>
                      </a:r>
                      <a:r>
                        <a:rPr lang="en-US" sz="100" dirty="0">
                          <a:latin typeface="+mn-lt"/>
                        </a:rPr>
                        <a:t> </a:t>
                      </a:r>
                      <a:r>
                        <a:rPr lang="en-US" sz="1800" dirty="0">
                          <a:latin typeface="+mn-lt"/>
                        </a:rPr>
                        <a:t>S</a:t>
                      </a:r>
                      <a:endParaRPr lang="en-US" sz="1800" dirty="0">
                        <a:solidFill>
                          <a:sysClr val="windowText" lastClr="000000"/>
                        </a:solidFill>
                        <a:latin typeface="+mn-lt"/>
                      </a:endParaRPr>
                    </a:p>
                  </a:txBody>
                  <a:tcPr marL="88751" marR="88751"/>
                </a:tc>
                <a:extLst>
                  <a:ext uri="{0D108BD9-81ED-4DB2-BD59-A6C34878D82A}">
                    <a16:rowId xmlns:a16="http://schemas.microsoft.com/office/drawing/2014/main" val="10000"/>
                  </a:ext>
                </a:extLst>
              </a:tr>
              <a:tr h="363321">
                <a:tc>
                  <a:txBody>
                    <a:bodyPr/>
                    <a:lstStyle/>
                    <a:p>
                      <a:r>
                        <a:rPr lang="en-IN" sz="1800" dirty="0"/>
                        <a:t>Gain contingencies are never accrued.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kern="1200" baseline="0" dirty="0">
                          <a:solidFill>
                            <a:schemeClr val="tx1"/>
                          </a:solidFill>
                          <a:latin typeface="+mn-lt"/>
                          <a:ea typeface="+mn-ea"/>
                          <a:cs typeface="+mn-cs"/>
                        </a:rPr>
                        <a:t>Gain contingencies are accrued if future realization is “virtually certain” to occur.</a:t>
                      </a:r>
                    </a:p>
                  </a:txBody>
                  <a:tcPr/>
                </a:tc>
                <a:extLst>
                  <a:ext uri="{0D108BD9-81ED-4DB2-BD59-A6C34878D82A}">
                    <a16:rowId xmlns:a16="http://schemas.microsoft.com/office/drawing/2014/main" val="10001"/>
                  </a:ext>
                </a:extLst>
              </a:tr>
              <a:tr h="36332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IN" sz="1800" dirty="0">
                          <a:latin typeface="+mn-lt"/>
                        </a:rPr>
                        <a:t>Disclose when gain realization is “probable” but uses a higher threshold for “probable.”</a:t>
                      </a:r>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IN" sz="1800" b="0" i="0" u="none" strike="noStrike" kern="1200" baseline="0" dirty="0">
                          <a:solidFill>
                            <a:schemeClr val="tx1"/>
                          </a:solidFill>
                          <a:latin typeface="+mn-lt"/>
                          <a:ea typeface="+mn-ea"/>
                          <a:cs typeface="+mn-cs"/>
                        </a:rPr>
                        <a:t>Disclose when gain realization is “probable” but uses a lower threshold for “probable.”</a:t>
                      </a:r>
                    </a:p>
                  </a:txBody>
                  <a:tcPr/>
                </a:tc>
                <a:extLst>
                  <a:ext uri="{0D108BD9-81ED-4DB2-BD59-A6C34878D82A}">
                    <a16:rowId xmlns:a16="http://schemas.microsoft.com/office/drawing/2014/main" val="10002"/>
                  </a:ext>
                </a:extLst>
              </a:tr>
            </a:tbl>
          </a:graphicData>
        </a:graphic>
      </p:graphicFrame>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60</a:t>
            </a:fld>
            <a:endParaRPr lang="en-US"/>
          </a:p>
        </p:txBody>
      </p:sp>
    </p:spTree>
    <p:extLst>
      <p:ext uri="{BB962C8B-B14F-4D97-AF65-F5344CB8AC3E}">
        <p14:creationId xmlns:p14="http://schemas.microsoft.com/office/powerpoint/2010/main" val="1903684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a:bodyPr>
          <a:lstStyle/>
          <a:p>
            <a:r>
              <a:rPr lang="en-US" dirty="0"/>
              <a:t>Payroll-Related Liabilities</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388942" y="291928"/>
            <a:ext cx="1631298" cy="375109"/>
          </a:xfrm>
        </p:spPr>
        <p:txBody>
          <a:bodyPr rIns="0"/>
          <a:lstStyle/>
          <a:p>
            <a:pPr algn="just"/>
            <a:r>
              <a:rPr lang="en-US" sz="2000" b="1" dirty="0"/>
              <a:t>Appendix 13</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1285568"/>
          </a:xfrm>
        </p:spPr>
        <p:txBody>
          <a:bodyPr/>
          <a:lstStyle/>
          <a:p>
            <a:pPr marL="292608" indent="-292608">
              <a:buFont typeface="Arial" panose="020B0604020202020204" pitchFamily="34" charset="0"/>
              <a:buChar char="•"/>
            </a:pPr>
            <a:r>
              <a:rPr lang="en-US" sz="2000" dirty="0"/>
              <a:t>Legal </a:t>
            </a:r>
            <a:r>
              <a:rPr lang="en-IN" sz="2000" dirty="0"/>
              <a:t>requirements to withhold taxes from employees’ </a:t>
            </a:r>
            <a:r>
              <a:rPr lang="en-IN" sz="2000" dirty="0" err="1"/>
              <a:t>paychecks</a:t>
            </a:r>
            <a:r>
              <a:rPr lang="en-IN" sz="2000" dirty="0"/>
              <a:t>.</a:t>
            </a:r>
          </a:p>
          <a:p>
            <a:pPr marL="292608" indent="-292608">
              <a:buFont typeface="Arial" panose="020B0604020202020204" pitchFamily="34" charset="0"/>
              <a:buChar char="•"/>
            </a:pPr>
            <a:r>
              <a:rPr lang="en-US" sz="2000" dirty="0"/>
              <a:t>Legal </a:t>
            </a:r>
            <a:r>
              <a:rPr lang="en-IN" sz="2000" dirty="0"/>
              <a:t>requirements of the payroll taxes on firms.</a:t>
            </a:r>
          </a:p>
          <a:p>
            <a:pPr marL="292608" indent="-292608">
              <a:buFont typeface="Arial" panose="020B0604020202020204" pitchFamily="34" charset="0"/>
              <a:buChar char="•"/>
            </a:pPr>
            <a:r>
              <a:rPr lang="en-US" sz="2000" dirty="0"/>
              <a:t>Voluntary payroll deductions </a:t>
            </a:r>
            <a:r>
              <a:rPr lang="en-IN" sz="2000" dirty="0"/>
              <a:t>of amounts payable to third parties.</a:t>
            </a:r>
          </a:p>
        </p:txBody>
      </p:sp>
      <p:pic>
        <p:nvPicPr>
          <p:cNvPr id="18" name="Picture 17" descr="An illustration presents the payroll-related liabilities.">
            <a:extLst>
              <a:ext uri="{FF2B5EF4-FFF2-40B4-BE49-F238E27FC236}">
                <a16:creationId xmlns:a16="http://schemas.microsoft.com/office/drawing/2014/main" id="{A4D1A3EA-1751-4179-876F-34E4C5DBE1BD}"/>
              </a:ext>
            </a:extLst>
          </p:cNvPr>
          <p:cNvPicPr>
            <a:picLocks noChangeAspect="1"/>
          </p:cNvPicPr>
          <p:nvPr/>
        </p:nvPicPr>
        <p:blipFill>
          <a:blip r:embed="rId3"/>
          <a:stretch>
            <a:fillRect/>
          </a:stretch>
        </p:blipFill>
        <p:spPr>
          <a:xfrm>
            <a:off x="1627035" y="2982267"/>
            <a:ext cx="5889952" cy="2856804"/>
          </a:xfrm>
          <a:prstGeom prst="rect">
            <a:avLst/>
          </a:prstGeom>
        </p:spPr>
      </p:pic>
      <p:sp>
        <p:nvSpPr>
          <p:cNvPr id="15" name="Text Placeholder 14">
            <a:extLst>
              <a:ext uri="{FF2B5EF4-FFF2-40B4-BE49-F238E27FC236}">
                <a16:creationId xmlns:a16="http://schemas.microsoft.com/office/drawing/2014/main" id="{1C41F5AF-43A6-4B50-B970-1D7AD1502B55}"/>
              </a:ext>
            </a:extLst>
          </p:cNvPr>
          <p:cNvSpPr>
            <a:spLocks noGrp="1"/>
          </p:cNvSpPr>
          <p:nvPr>
            <p:ph type="body" sz="quarter" idx="12"/>
          </p:nvPr>
        </p:nvSpPr>
        <p:spPr>
          <a:xfrm>
            <a:off x="2971558" y="6324600"/>
            <a:ext cx="3200885" cy="190500"/>
          </a:xfrm>
        </p:spPr>
        <p:txBody>
          <a:bodyPr anchor="ctr"/>
          <a:lstStyle/>
          <a:p>
            <a:r>
              <a:rPr lang="en-IN" sz="1200" dirty="0">
                <a:hlinkClick r:id="rId4" action="ppaction://hlinksldjump"/>
              </a:rPr>
              <a:t>Access the text alternative for slide images.</a:t>
            </a:r>
            <a:endParaRPr lang="en-IN" sz="1200" dirty="0"/>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61</a:t>
            </a:fld>
            <a:endParaRPr lang="en-US"/>
          </a:p>
        </p:txBody>
      </p:sp>
    </p:spTree>
    <p:extLst>
      <p:ext uri="{BB962C8B-B14F-4D97-AF65-F5344CB8AC3E}">
        <p14:creationId xmlns:p14="http://schemas.microsoft.com/office/powerpoint/2010/main" val="27200766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fontScale="90000"/>
          </a:bodyPr>
          <a:lstStyle/>
          <a:p>
            <a:r>
              <a:rPr lang="en-US" dirty="0"/>
              <a:t>Employees’ Withholding Taxes</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388942" y="291928"/>
            <a:ext cx="1631297" cy="375109"/>
          </a:xfrm>
        </p:spPr>
        <p:txBody>
          <a:bodyPr rIns="0"/>
          <a:lstStyle/>
          <a:p>
            <a:pPr algn="just"/>
            <a:r>
              <a:rPr lang="en-US" sz="2000" b="1" dirty="0"/>
              <a:t>Appendix 13</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1241323"/>
          </a:xfrm>
        </p:spPr>
        <p:txBody>
          <a:bodyPr/>
          <a:lstStyle/>
          <a:p>
            <a:r>
              <a:rPr lang="en-IN" sz="2000" dirty="0"/>
              <a:t>Employers are legally required to withhold:</a:t>
            </a:r>
          </a:p>
          <a:p>
            <a:pPr lvl="1"/>
            <a:r>
              <a:rPr lang="en-IN" sz="2000" dirty="0"/>
              <a:t>Federal (and sometimes state) income taxes.</a:t>
            </a:r>
          </a:p>
          <a:p>
            <a:pPr lvl="1"/>
            <a:r>
              <a:rPr lang="en-IN" sz="2000" dirty="0"/>
              <a:t>Social Security taxes.</a:t>
            </a: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2680317"/>
            <a:ext cx="8458200" cy="1704291"/>
          </a:xfrm>
        </p:spPr>
        <p:txBody>
          <a:bodyPr/>
          <a:lstStyle/>
          <a:p>
            <a:r>
              <a:rPr lang="en-IN" sz="2000" dirty="0"/>
              <a:t>Remitted to taxing authorities.</a:t>
            </a:r>
            <a:endParaRPr lang="en-IN" sz="2000" dirty="0">
              <a:solidFill>
                <a:srgbClr val="003399"/>
              </a:solidFill>
            </a:endParaRPr>
          </a:p>
          <a:p>
            <a:r>
              <a:rPr lang="en-IN" sz="2000" dirty="0"/>
              <a:t>Amount withheld varies with:</a:t>
            </a:r>
          </a:p>
          <a:p>
            <a:pPr lvl="1"/>
            <a:r>
              <a:rPr lang="en-IN" sz="2000" dirty="0"/>
              <a:t>Amount of earnings.</a:t>
            </a:r>
          </a:p>
          <a:p>
            <a:pPr lvl="1"/>
            <a:r>
              <a:rPr lang="en-IN" sz="2000" dirty="0"/>
              <a:t>Amount of exemptions claimed by employee.</a:t>
            </a:r>
          </a:p>
        </p:txBody>
      </p:sp>
      <p:sp>
        <p:nvSpPr>
          <p:cNvPr id="6" name="Content Placeholder 5">
            <a:extLst>
              <a:ext uri="{FF2B5EF4-FFF2-40B4-BE49-F238E27FC236}">
                <a16:creationId xmlns:a16="http://schemas.microsoft.com/office/drawing/2014/main" id="{2793C28A-605E-4C46-B918-44F8AA2AB57D}"/>
              </a:ext>
            </a:extLst>
          </p:cNvPr>
          <p:cNvSpPr>
            <a:spLocks noGrp="1"/>
          </p:cNvSpPr>
          <p:nvPr>
            <p:ph sz="quarter" idx="16"/>
          </p:nvPr>
        </p:nvSpPr>
        <p:spPr>
          <a:xfrm>
            <a:off x="342900" y="4476828"/>
            <a:ext cx="8458200" cy="1497297"/>
          </a:xfrm>
        </p:spPr>
        <p:txBody>
          <a:bodyPr/>
          <a:lstStyle/>
          <a:p>
            <a:pPr>
              <a:spcBef>
                <a:spcPts val="600"/>
              </a:spcBef>
              <a:buClr>
                <a:schemeClr val="tx1"/>
              </a:buClr>
            </a:pPr>
            <a:r>
              <a:rPr lang="en-US" sz="2000" b="1" dirty="0">
                <a:solidFill>
                  <a:schemeClr val="tx1"/>
                </a:solidFill>
              </a:rPr>
              <a:t>Federal Insurance Contributions Act (F</a:t>
            </a:r>
            <a:r>
              <a:rPr lang="en-US" sz="100" b="1" dirty="0">
                <a:solidFill>
                  <a:schemeClr val="tx1"/>
                </a:solidFill>
              </a:rPr>
              <a:t> </a:t>
            </a:r>
            <a:r>
              <a:rPr lang="en-US" sz="2000" b="1" dirty="0">
                <a:solidFill>
                  <a:schemeClr val="tx1"/>
                </a:solidFill>
              </a:rPr>
              <a:t>I</a:t>
            </a:r>
            <a:r>
              <a:rPr lang="en-US" sz="100" b="1" dirty="0">
                <a:solidFill>
                  <a:schemeClr val="tx1"/>
                </a:solidFill>
              </a:rPr>
              <a:t> </a:t>
            </a:r>
            <a:r>
              <a:rPr lang="en-US" sz="2000" b="1" dirty="0">
                <a:solidFill>
                  <a:schemeClr val="tx1"/>
                </a:solidFill>
              </a:rPr>
              <a:t>C</a:t>
            </a:r>
            <a:r>
              <a:rPr lang="en-US" sz="100" b="1" dirty="0">
                <a:solidFill>
                  <a:schemeClr val="tx1"/>
                </a:solidFill>
              </a:rPr>
              <a:t> </a:t>
            </a:r>
            <a:r>
              <a:rPr lang="en-US" sz="2000" b="1" dirty="0">
                <a:solidFill>
                  <a:schemeClr val="tx1"/>
                </a:solidFill>
              </a:rPr>
              <a:t>A) </a:t>
            </a:r>
            <a:r>
              <a:rPr lang="en-US" sz="2000" dirty="0">
                <a:solidFill>
                  <a:schemeClr val="tx1"/>
                </a:solidFill>
              </a:rPr>
              <a:t>requires employers to withhold a percentage of each employee’s earnings up to a specified maximum.</a:t>
            </a:r>
          </a:p>
          <a:p>
            <a:pPr>
              <a:spcBef>
                <a:spcPts val="600"/>
              </a:spcBef>
              <a:buClr>
                <a:schemeClr val="tx1"/>
              </a:buClr>
            </a:pPr>
            <a:r>
              <a:rPr lang="en-US" sz="2000" dirty="0">
                <a:solidFill>
                  <a:schemeClr val="tx1"/>
                </a:solidFill>
              </a:rPr>
              <a:t>Employees and employers both pay </a:t>
            </a:r>
            <a:r>
              <a:rPr lang="en-US" sz="2000" b="1" dirty="0">
                <a:solidFill>
                  <a:schemeClr val="tx1"/>
                </a:solidFill>
              </a:rPr>
              <a:t>Social Security </a:t>
            </a:r>
            <a:r>
              <a:rPr lang="en-US" sz="2000" dirty="0">
                <a:solidFill>
                  <a:schemeClr val="tx1"/>
                </a:solidFill>
              </a:rPr>
              <a:t>and </a:t>
            </a:r>
            <a:r>
              <a:rPr lang="en-US" sz="2000" b="1" dirty="0">
                <a:solidFill>
                  <a:schemeClr val="tx1"/>
                </a:solidFill>
              </a:rPr>
              <a:t>Medicare.</a:t>
            </a:r>
            <a:endParaRPr lang="en-IN" sz="2000" b="1" dirty="0">
              <a:solidFill>
                <a:schemeClr val="tx1"/>
              </a:solidFill>
            </a:endParaRP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62</a:t>
            </a:fld>
            <a:endParaRPr lang="en-US"/>
          </a:p>
        </p:txBody>
      </p:sp>
    </p:spTree>
    <p:extLst>
      <p:ext uri="{BB962C8B-B14F-4D97-AF65-F5344CB8AC3E}">
        <p14:creationId xmlns:p14="http://schemas.microsoft.com/office/powerpoint/2010/main" val="2600394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957552" cy="903231"/>
          </a:xfrm>
        </p:spPr>
        <p:txBody>
          <a:bodyPr>
            <a:normAutofit fontScale="90000"/>
          </a:bodyPr>
          <a:lstStyle/>
          <a:p>
            <a:r>
              <a:rPr lang="en-US" dirty="0"/>
              <a:t>Voluntary Deductions, Employers’ Payroll Taxes, and Fringe Benefits</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388942" y="291928"/>
            <a:ext cx="1631297" cy="375109"/>
          </a:xfrm>
        </p:spPr>
        <p:txBody>
          <a:bodyPr rIns="0"/>
          <a:lstStyle/>
          <a:p>
            <a:pPr algn="just"/>
            <a:r>
              <a:rPr lang="en-US" sz="2000" b="1" dirty="0"/>
              <a:t>Appendix 13</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1772265"/>
          </a:xfrm>
        </p:spPr>
        <p:txBody>
          <a:bodyPr/>
          <a:lstStyle/>
          <a:p>
            <a:pPr>
              <a:buClr>
                <a:schemeClr val="tx1"/>
              </a:buClr>
            </a:pPr>
            <a:r>
              <a:rPr lang="en-US" sz="2200" b="1" dirty="0">
                <a:solidFill>
                  <a:schemeClr val="tx1"/>
                </a:solidFill>
              </a:rPr>
              <a:t>Voluntary deductions:</a:t>
            </a:r>
          </a:p>
          <a:p>
            <a:pPr lvl="1">
              <a:buClr>
                <a:schemeClr val="tx1"/>
              </a:buClr>
              <a:defRPr/>
            </a:pPr>
            <a:r>
              <a:rPr lang="en-IN" sz="2200" dirty="0">
                <a:solidFill>
                  <a:schemeClr val="tx1"/>
                </a:solidFill>
              </a:rPr>
              <a:t>Include union dues, contributions to savings or retirement plans, and insurance premiums.</a:t>
            </a:r>
          </a:p>
          <a:p>
            <a:pPr lvl="1">
              <a:buClr>
                <a:schemeClr val="tx1"/>
              </a:buClr>
              <a:defRPr/>
            </a:pPr>
            <a:r>
              <a:rPr lang="en-IN" sz="2200" dirty="0">
                <a:solidFill>
                  <a:schemeClr val="tx1"/>
                </a:solidFill>
              </a:rPr>
              <a:t>Represent liabilities until paid to appropriate organizations.</a:t>
            </a:r>
          </a:p>
        </p:txBody>
      </p:sp>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3137517"/>
            <a:ext cx="8458200" cy="1704291"/>
          </a:xfrm>
        </p:spPr>
        <p:txBody>
          <a:bodyPr/>
          <a:lstStyle/>
          <a:p>
            <a:pPr>
              <a:buClr>
                <a:schemeClr val="tx1"/>
              </a:buClr>
            </a:pPr>
            <a:r>
              <a:rPr lang="en-US" sz="2200" b="1" dirty="0">
                <a:solidFill>
                  <a:schemeClr val="tx1"/>
                </a:solidFill>
              </a:rPr>
              <a:t>Employers’ payroll taxes:</a:t>
            </a:r>
          </a:p>
          <a:p>
            <a:pPr lvl="1">
              <a:buClr>
                <a:schemeClr val="tx1"/>
              </a:buClr>
              <a:defRPr/>
            </a:pPr>
            <a:r>
              <a:rPr lang="en-IN" sz="2200" dirty="0">
                <a:solidFill>
                  <a:schemeClr val="tx1"/>
                </a:solidFill>
              </a:rPr>
              <a:t>Employer’s matching amount of F</a:t>
            </a:r>
            <a:r>
              <a:rPr lang="en-IN" sz="100" dirty="0">
                <a:solidFill>
                  <a:schemeClr val="tx1"/>
                </a:solidFill>
              </a:rPr>
              <a:t> </a:t>
            </a:r>
            <a:r>
              <a:rPr lang="en-IN" sz="2200" dirty="0">
                <a:solidFill>
                  <a:schemeClr val="tx1"/>
                </a:solidFill>
              </a:rPr>
              <a:t>I</a:t>
            </a:r>
            <a:r>
              <a:rPr lang="en-IN" sz="100" dirty="0">
                <a:solidFill>
                  <a:schemeClr val="tx1"/>
                </a:solidFill>
              </a:rPr>
              <a:t> </a:t>
            </a:r>
            <a:r>
              <a:rPr lang="en-IN" sz="2200" dirty="0">
                <a:solidFill>
                  <a:schemeClr val="tx1"/>
                </a:solidFill>
              </a:rPr>
              <a:t>C</a:t>
            </a:r>
            <a:r>
              <a:rPr lang="en-IN" sz="100" dirty="0">
                <a:solidFill>
                  <a:schemeClr val="tx1"/>
                </a:solidFill>
              </a:rPr>
              <a:t> </a:t>
            </a:r>
            <a:r>
              <a:rPr lang="en-IN" sz="2200" dirty="0">
                <a:solidFill>
                  <a:schemeClr val="tx1"/>
                </a:solidFill>
              </a:rPr>
              <a:t>A </a:t>
            </a:r>
            <a:r>
              <a:rPr lang="en-US" sz="2200" dirty="0">
                <a:solidFill>
                  <a:schemeClr val="tx1"/>
                </a:solidFill>
              </a:rPr>
              <a:t>taxes.</a:t>
            </a:r>
          </a:p>
          <a:p>
            <a:pPr lvl="1">
              <a:buClr>
                <a:schemeClr val="tx1"/>
              </a:buClr>
              <a:defRPr/>
            </a:pPr>
            <a:r>
              <a:rPr lang="en-IN" sz="2200" dirty="0">
                <a:solidFill>
                  <a:schemeClr val="tx1"/>
                </a:solidFill>
              </a:rPr>
              <a:t>Employer pays federal and state unemployment taxes on behalf of employees.</a:t>
            </a:r>
          </a:p>
        </p:txBody>
      </p:sp>
      <p:sp>
        <p:nvSpPr>
          <p:cNvPr id="6" name="Content Placeholder 5">
            <a:extLst>
              <a:ext uri="{FF2B5EF4-FFF2-40B4-BE49-F238E27FC236}">
                <a16:creationId xmlns:a16="http://schemas.microsoft.com/office/drawing/2014/main" id="{2793C28A-605E-4C46-B918-44F8AA2AB57D}"/>
              </a:ext>
            </a:extLst>
          </p:cNvPr>
          <p:cNvSpPr>
            <a:spLocks noGrp="1"/>
          </p:cNvSpPr>
          <p:nvPr>
            <p:ph sz="quarter" idx="16"/>
          </p:nvPr>
        </p:nvSpPr>
        <p:spPr>
          <a:xfrm>
            <a:off x="342900" y="4960723"/>
            <a:ext cx="8458200" cy="1237435"/>
          </a:xfrm>
        </p:spPr>
        <p:txBody>
          <a:bodyPr/>
          <a:lstStyle/>
          <a:p>
            <a:pPr>
              <a:buClr>
                <a:schemeClr val="tx1"/>
              </a:buClr>
            </a:pPr>
            <a:r>
              <a:rPr lang="en-IN" sz="2200" b="1" dirty="0">
                <a:solidFill>
                  <a:schemeClr val="tx1"/>
                </a:solidFill>
              </a:rPr>
              <a:t>Fringe benefits:</a:t>
            </a:r>
          </a:p>
          <a:p>
            <a:pPr lvl="1">
              <a:defRPr/>
            </a:pPr>
            <a:r>
              <a:rPr lang="en-IN" sz="2200" dirty="0">
                <a:solidFill>
                  <a:schemeClr val="tx1"/>
                </a:solidFill>
              </a:rPr>
              <a:t>Payment of employees’ insurance premiums and/or contributions to retirement income plans by employer.</a:t>
            </a:r>
            <a:endParaRPr lang="en-US" sz="2200" dirty="0">
              <a:solidFill>
                <a:schemeClr val="tx1"/>
              </a:solidFill>
            </a:endParaRP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63</a:t>
            </a:fld>
            <a:endParaRPr lang="en-US"/>
          </a:p>
        </p:txBody>
      </p:sp>
    </p:spTree>
    <p:extLst>
      <p:ext uri="{BB962C8B-B14F-4D97-AF65-F5344CB8AC3E}">
        <p14:creationId xmlns:p14="http://schemas.microsoft.com/office/powerpoint/2010/main" val="15487736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957552" cy="903231"/>
          </a:xfrm>
        </p:spPr>
        <p:txBody>
          <a:bodyPr>
            <a:normAutofit/>
          </a:bodyPr>
          <a:lstStyle/>
          <a:p>
            <a:r>
              <a:rPr lang="en-IN" dirty="0"/>
              <a:t>Payroll-Related Liabilities </a:t>
            </a:r>
            <a:r>
              <a:rPr lang="en-IN" sz="1000" b="0" dirty="0"/>
              <a:t>1</a:t>
            </a:r>
            <a:endParaRPr lang="en-US" sz="1000" b="0"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388942" y="291928"/>
            <a:ext cx="1631297" cy="375109"/>
          </a:xfrm>
        </p:spPr>
        <p:txBody>
          <a:bodyPr rIns="0"/>
          <a:lstStyle/>
          <a:p>
            <a:pPr algn="just"/>
            <a:r>
              <a:rPr lang="en-US" sz="2000" b="1" dirty="0"/>
              <a:t>Appendix 13</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1"/>
            <a:ext cx="8458200" cy="739876"/>
          </a:xfrm>
        </p:spPr>
        <p:txBody>
          <a:bodyPr/>
          <a:lstStyle/>
          <a:p>
            <a:r>
              <a:rPr lang="en-US" sz="2000" dirty="0"/>
              <a:t>Crescent Lighting and Fixtures’ payroll for the second week in January was $100,000. The following deductions, fringe benefits, and taxes apply:</a:t>
            </a:r>
          </a:p>
        </p:txBody>
      </p:sp>
      <p:graphicFrame>
        <p:nvGraphicFramePr>
          <p:cNvPr id="12" name="Table 11">
            <a:extLst>
              <a:ext uri="{FF2B5EF4-FFF2-40B4-BE49-F238E27FC236}">
                <a16:creationId xmlns:a16="http://schemas.microsoft.com/office/drawing/2014/main" id="{B82AB9A8-2655-4F4B-81CB-F7EDEB8E62F9}"/>
              </a:ext>
            </a:extLst>
          </p:cNvPr>
          <p:cNvGraphicFramePr>
            <a:graphicFrameLocks noGrp="1"/>
          </p:cNvGraphicFramePr>
          <p:nvPr>
            <p:extLst>
              <p:ext uri="{D42A27DB-BD31-4B8C-83A1-F6EECF244321}">
                <p14:modId xmlns:p14="http://schemas.microsoft.com/office/powerpoint/2010/main" val="3564585763"/>
              </p:ext>
            </p:extLst>
          </p:nvPr>
        </p:nvGraphicFramePr>
        <p:xfrm>
          <a:off x="657256" y="2167345"/>
          <a:ext cx="7875086" cy="3849115"/>
        </p:xfrm>
        <a:graphic>
          <a:graphicData uri="http://schemas.openxmlformats.org/drawingml/2006/table">
            <a:tbl>
              <a:tblPr firstRow="1" bandRow="1">
                <a:tableStyleId>{2D5ABB26-0587-4C30-8999-92F81FD0307C}</a:tableStyleId>
              </a:tblPr>
              <a:tblGrid>
                <a:gridCol w="6330951">
                  <a:extLst>
                    <a:ext uri="{9D8B030D-6E8A-4147-A177-3AD203B41FA5}">
                      <a16:colId xmlns:a16="http://schemas.microsoft.com/office/drawing/2014/main" val="20000"/>
                    </a:ext>
                  </a:extLst>
                </a:gridCol>
                <a:gridCol w="1544135">
                  <a:extLst>
                    <a:ext uri="{9D8B030D-6E8A-4147-A177-3AD203B41FA5}">
                      <a16:colId xmlns:a16="http://schemas.microsoft.com/office/drawing/2014/main" val="20001"/>
                    </a:ext>
                  </a:extLst>
                </a:gridCol>
              </a:tblGrid>
              <a:tr h="363533">
                <a:tc>
                  <a:txBody>
                    <a:bodyPr/>
                    <a:lstStyle/>
                    <a:p>
                      <a:r>
                        <a:rPr lang="en-US" sz="1600" dirty="0"/>
                        <a:t>Federal income taxes to be withheld</a:t>
                      </a:r>
                    </a:p>
                  </a:txBody>
                  <a:tcPr marT="44819" marB="44819"/>
                </a:tc>
                <a:tc>
                  <a:txBody>
                    <a:bodyPr/>
                    <a:lstStyle/>
                    <a:p>
                      <a:pPr algn="r"/>
                      <a:r>
                        <a:rPr lang="en-US" sz="1600" dirty="0"/>
                        <a:t>$20,000</a:t>
                      </a:r>
                    </a:p>
                  </a:txBody>
                  <a:tcPr marT="44819" marB="44819"/>
                </a:tc>
                <a:extLst>
                  <a:ext uri="{0D108BD9-81ED-4DB2-BD59-A6C34878D82A}">
                    <a16:rowId xmlns:a16="http://schemas.microsoft.com/office/drawing/2014/main" val="10000"/>
                  </a:ext>
                </a:extLst>
              </a:tr>
              <a:tr h="363533">
                <a:tc>
                  <a:txBody>
                    <a:bodyPr/>
                    <a:lstStyle/>
                    <a:p>
                      <a:r>
                        <a:rPr lang="en-US" sz="1600" dirty="0"/>
                        <a:t>State</a:t>
                      </a:r>
                      <a:r>
                        <a:rPr lang="en-US" sz="1600" baseline="0" dirty="0"/>
                        <a:t> income taxes to be withheld</a:t>
                      </a:r>
                      <a:endParaRPr lang="en-US" sz="1600" dirty="0"/>
                    </a:p>
                  </a:txBody>
                  <a:tcPr marT="44819" marB="44819"/>
                </a:tc>
                <a:tc>
                  <a:txBody>
                    <a:bodyPr/>
                    <a:lstStyle/>
                    <a:p>
                      <a:pPr algn="r"/>
                      <a:r>
                        <a:rPr lang="en-US" sz="1600" dirty="0"/>
                        <a:t>3,000</a:t>
                      </a:r>
                    </a:p>
                  </a:txBody>
                  <a:tcPr marT="44819" marB="44819"/>
                </a:tc>
                <a:extLst>
                  <a:ext uri="{0D108BD9-81ED-4DB2-BD59-A6C34878D82A}">
                    <a16:rowId xmlns:a16="http://schemas.microsoft.com/office/drawing/2014/main" val="10001"/>
                  </a:ext>
                </a:extLst>
              </a:tr>
              <a:tr h="363533">
                <a:tc>
                  <a:txBody>
                    <a:bodyPr/>
                    <a:lstStyle/>
                    <a:p>
                      <a:r>
                        <a:rPr lang="en-US" sz="1600" dirty="0"/>
                        <a:t>Medical insurance premiums (Blue Cross)—70% paid by employer</a:t>
                      </a:r>
                    </a:p>
                  </a:txBody>
                  <a:tcPr marT="44819" marB="44819"/>
                </a:tc>
                <a:tc>
                  <a:txBody>
                    <a:bodyPr/>
                    <a:lstStyle/>
                    <a:p>
                      <a:pPr algn="r"/>
                      <a:r>
                        <a:rPr lang="en-US" sz="1600" dirty="0"/>
                        <a:t>1,000</a:t>
                      </a:r>
                    </a:p>
                  </a:txBody>
                  <a:tcPr marT="44819" marB="44819"/>
                </a:tc>
                <a:extLst>
                  <a:ext uri="{0D108BD9-81ED-4DB2-BD59-A6C34878D82A}">
                    <a16:rowId xmlns:a16="http://schemas.microsoft.com/office/drawing/2014/main" val="10002"/>
                  </a:ext>
                </a:extLst>
              </a:tr>
              <a:tr h="572489">
                <a:tc>
                  <a:txBody>
                    <a:bodyPr/>
                    <a:lstStyle/>
                    <a:p>
                      <a:r>
                        <a:rPr lang="en-US" sz="1600" dirty="0"/>
                        <a:t>Employee contribution to voluntary retirement plan (Fidelity</a:t>
                      </a:r>
                      <a:r>
                        <a:rPr lang="en-US" sz="1600" baseline="0" dirty="0"/>
                        <a:t> Investments)—contributions matched by employer</a:t>
                      </a:r>
                      <a:endParaRPr lang="en-US" sz="1600" dirty="0"/>
                    </a:p>
                  </a:txBody>
                  <a:tcPr marT="44819" marB="44819"/>
                </a:tc>
                <a:tc>
                  <a:txBody>
                    <a:bodyPr/>
                    <a:lstStyle/>
                    <a:p>
                      <a:pPr algn="r"/>
                      <a:r>
                        <a:rPr lang="en-US" sz="1600" dirty="0"/>
                        <a:t>4,000</a:t>
                      </a:r>
                    </a:p>
                  </a:txBody>
                  <a:tcPr marT="44819" marB="44819"/>
                </a:tc>
                <a:extLst>
                  <a:ext uri="{0D108BD9-81ED-4DB2-BD59-A6C34878D82A}">
                    <a16:rowId xmlns:a16="http://schemas.microsoft.com/office/drawing/2014/main" val="10003"/>
                  </a:ext>
                </a:extLst>
              </a:tr>
              <a:tr h="363533">
                <a:tc>
                  <a:txBody>
                    <a:bodyPr/>
                    <a:lstStyle/>
                    <a:p>
                      <a:r>
                        <a:rPr lang="en-US" sz="1600" dirty="0"/>
                        <a:t>Union dues (Local</a:t>
                      </a:r>
                      <a:r>
                        <a:rPr lang="en-US" sz="1600" baseline="0" dirty="0"/>
                        <a:t> No. 222)—paid by employees</a:t>
                      </a:r>
                      <a:endParaRPr lang="en-US" sz="1600" dirty="0"/>
                    </a:p>
                  </a:txBody>
                  <a:tcPr marT="44819" marB="44819"/>
                </a:tc>
                <a:tc>
                  <a:txBody>
                    <a:bodyPr/>
                    <a:lstStyle/>
                    <a:p>
                      <a:pPr algn="r"/>
                      <a:r>
                        <a:rPr lang="en-US" sz="1600" dirty="0"/>
                        <a:t>100</a:t>
                      </a:r>
                    </a:p>
                  </a:txBody>
                  <a:tcPr marT="44819" marB="44819"/>
                </a:tc>
                <a:extLst>
                  <a:ext uri="{0D108BD9-81ED-4DB2-BD59-A6C34878D82A}">
                    <a16:rowId xmlns:a16="http://schemas.microsoft.com/office/drawing/2014/main" val="10004"/>
                  </a:ext>
                </a:extLst>
              </a:tr>
              <a:tr h="363533">
                <a:tc>
                  <a:txBody>
                    <a:bodyPr/>
                    <a:lstStyle/>
                    <a:p>
                      <a:r>
                        <a:rPr lang="en-US" sz="1600" dirty="0"/>
                        <a:t>Life insurance premiums (Prudential</a:t>
                      </a:r>
                      <a:r>
                        <a:rPr lang="en-US" sz="1600" baseline="0" dirty="0"/>
                        <a:t> Life)—100% paid by employer</a:t>
                      </a:r>
                      <a:endParaRPr lang="en-US" sz="1600" dirty="0"/>
                    </a:p>
                  </a:txBody>
                  <a:tcPr marT="44819" marB="44819"/>
                </a:tc>
                <a:tc>
                  <a:txBody>
                    <a:bodyPr/>
                    <a:lstStyle/>
                    <a:p>
                      <a:pPr algn="r"/>
                      <a:r>
                        <a:rPr lang="en-US" sz="1600" dirty="0"/>
                        <a:t>200</a:t>
                      </a:r>
                    </a:p>
                  </a:txBody>
                  <a:tcPr marT="44819" marB="44819"/>
                </a:tc>
                <a:extLst>
                  <a:ext uri="{0D108BD9-81ED-4DB2-BD59-A6C34878D82A}">
                    <a16:rowId xmlns:a16="http://schemas.microsoft.com/office/drawing/2014/main" val="10005"/>
                  </a:ext>
                </a:extLst>
              </a:tr>
              <a:tr h="363533">
                <a:tc>
                  <a:txBody>
                    <a:bodyPr/>
                    <a:lstStyle/>
                    <a:p>
                      <a:r>
                        <a:rPr lang="en-US" sz="1600" dirty="0"/>
                        <a:t>Social Security</a:t>
                      </a:r>
                      <a:r>
                        <a:rPr lang="en-US" sz="1600" baseline="0" dirty="0"/>
                        <a:t> tax rate</a:t>
                      </a:r>
                      <a:endParaRPr lang="en-US" sz="1600" dirty="0"/>
                    </a:p>
                  </a:txBody>
                  <a:tcPr marT="44819" marB="44819"/>
                </a:tc>
                <a:tc>
                  <a:txBody>
                    <a:bodyPr/>
                    <a:lstStyle/>
                    <a:p>
                      <a:pPr algn="r"/>
                      <a:r>
                        <a:rPr lang="en-US" sz="1600" dirty="0"/>
                        <a:t>6.2%</a:t>
                      </a:r>
                    </a:p>
                  </a:txBody>
                  <a:tcPr marT="44819" marB="44819"/>
                </a:tc>
                <a:extLst>
                  <a:ext uri="{0D108BD9-81ED-4DB2-BD59-A6C34878D82A}">
                    <a16:rowId xmlns:a16="http://schemas.microsoft.com/office/drawing/2014/main" val="10006"/>
                  </a:ext>
                </a:extLst>
              </a:tr>
              <a:tr h="363533">
                <a:tc>
                  <a:txBody>
                    <a:bodyPr/>
                    <a:lstStyle/>
                    <a:p>
                      <a:r>
                        <a:rPr lang="en-US" sz="1600" dirty="0"/>
                        <a:t>Medicare tax rate</a:t>
                      </a:r>
                    </a:p>
                  </a:txBody>
                  <a:tcPr marT="44819" marB="44819"/>
                </a:tc>
                <a:tc>
                  <a:txBody>
                    <a:bodyPr/>
                    <a:lstStyle/>
                    <a:p>
                      <a:pPr algn="r"/>
                      <a:r>
                        <a:rPr lang="en-US" sz="1600" dirty="0"/>
                        <a:t>1.45%</a:t>
                      </a:r>
                    </a:p>
                  </a:txBody>
                  <a:tcPr marT="44819" marB="44819"/>
                </a:tc>
                <a:extLst>
                  <a:ext uri="{0D108BD9-81ED-4DB2-BD59-A6C34878D82A}">
                    <a16:rowId xmlns:a16="http://schemas.microsoft.com/office/drawing/2014/main" val="10007"/>
                  </a:ext>
                </a:extLst>
              </a:tr>
              <a:tr h="363533">
                <a:tc>
                  <a:txBody>
                    <a:bodyPr/>
                    <a:lstStyle/>
                    <a:p>
                      <a:r>
                        <a:rPr lang="en-US" sz="1600" dirty="0"/>
                        <a:t>Federal unemployment tax</a:t>
                      </a:r>
                      <a:r>
                        <a:rPr lang="en-US" sz="1600" baseline="0" dirty="0"/>
                        <a:t> rate (after state deduction)</a:t>
                      </a:r>
                      <a:endParaRPr lang="en-US" sz="1600" dirty="0"/>
                    </a:p>
                  </a:txBody>
                  <a:tcPr marT="44819" marB="44819"/>
                </a:tc>
                <a:tc>
                  <a:txBody>
                    <a:bodyPr/>
                    <a:lstStyle/>
                    <a:p>
                      <a:pPr algn="r"/>
                      <a:r>
                        <a:rPr lang="en-US" sz="1600" dirty="0"/>
                        <a:t>0.60%</a:t>
                      </a:r>
                    </a:p>
                  </a:txBody>
                  <a:tcPr marT="44819" marB="44819"/>
                </a:tc>
                <a:extLst>
                  <a:ext uri="{0D108BD9-81ED-4DB2-BD59-A6C34878D82A}">
                    <a16:rowId xmlns:a16="http://schemas.microsoft.com/office/drawing/2014/main" val="10008"/>
                  </a:ext>
                </a:extLst>
              </a:tr>
              <a:tr h="363533">
                <a:tc>
                  <a:txBody>
                    <a:bodyPr/>
                    <a:lstStyle/>
                    <a:p>
                      <a:r>
                        <a:rPr lang="en-US" sz="1600" dirty="0"/>
                        <a:t>State unemployment tax rate</a:t>
                      </a:r>
                    </a:p>
                  </a:txBody>
                  <a:tcPr marT="44819" marB="44819"/>
                </a:tc>
                <a:tc>
                  <a:txBody>
                    <a:bodyPr/>
                    <a:lstStyle/>
                    <a:p>
                      <a:pPr algn="r"/>
                      <a:r>
                        <a:rPr lang="en-US" sz="1600" dirty="0"/>
                        <a:t>5.40%</a:t>
                      </a:r>
                    </a:p>
                  </a:txBody>
                  <a:tcPr marT="44819" marB="44819"/>
                </a:tc>
                <a:extLst>
                  <a:ext uri="{0D108BD9-81ED-4DB2-BD59-A6C34878D82A}">
                    <a16:rowId xmlns:a16="http://schemas.microsoft.com/office/drawing/2014/main" val="10009"/>
                  </a:ext>
                </a:extLst>
              </a:tr>
            </a:tbl>
          </a:graphicData>
        </a:graphic>
      </p:graphicFrame>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64</a:t>
            </a:fld>
            <a:endParaRPr lang="en-US"/>
          </a:p>
        </p:txBody>
      </p:sp>
    </p:spTree>
    <p:extLst>
      <p:ext uri="{BB962C8B-B14F-4D97-AF65-F5344CB8AC3E}">
        <p14:creationId xmlns:p14="http://schemas.microsoft.com/office/powerpoint/2010/main" val="16975495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7341010" cy="903231"/>
          </a:xfrm>
        </p:spPr>
        <p:txBody>
          <a:bodyPr>
            <a:normAutofit/>
          </a:bodyPr>
          <a:lstStyle/>
          <a:p>
            <a:r>
              <a:rPr lang="en-IN" dirty="0"/>
              <a:t>Payroll-Related Liabilities </a:t>
            </a:r>
            <a:r>
              <a:rPr lang="en-IN" sz="1000" b="0" dirty="0"/>
              <a:t>2</a:t>
            </a:r>
            <a:endParaRPr lang="en-US"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387772" y="291928"/>
            <a:ext cx="1632468" cy="375109"/>
          </a:xfrm>
        </p:spPr>
        <p:txBody>
          <a:bodyPr rIns="0"/>
          <a:lstStyle/>
          <a:p>
            <a:pPr algn="just"/>
            <a:r>
              <a:rPr lang="en-US" sz="2000" b="1" dirty="0"/>
              <a:t>Appendix 13</a:t>
            </a:r>
          </a:p>
        </p:txBody>
      </p:sp>
      <p:pic>
        <p:nvPicPr>
          <p:cNvPr id="5" name="Picture 4" descr="A chart with payroll-related liabilities. ">
            <a:extLst>
              <a:ext uri="{FF2B5EF4-FFF2-40B4-BE49-F238E27FC236}">
                <a16:creationId xmlns:a16="http://schemas.microsoft.com/office/drawing/2014/main" id="{D221F094-61F7-5BA2-D4C8-2F98BE8D15D5}"/>
              </a:ext>
            </a:extLst>
          </p:cNvPr>
          <p:cNvPicPr>
            <a:picLocks noChangeAspect="1"/>
          </p:cNvPicPr>
          <p:nvPr/>
        </p:nvPicPr>
        <p:blipFill>
          <a:blip r:embed="rId3"/>
          <a:stretch>
            <a:fillRect/>
          </a:stretch>
        </p:blipFill>
        <p:spPr>
          <a:xfrm>
            <a:off x="934738" y="1421142"/>
            <a:ext cx="7274523" cy="4858610"/>
          </a:xfrm>
          <a:prstGeom prst="rect">
            <a:avLst/>
          </a:prstGeom>
        </p:spPr>
      </p:pic>
      <p:sp>
        <p:nvSpPr>
          <p:cNvPr id="8" name="Text Placeholder 14">
            <a:extLst>
              <a:ext uri="{FF2B5EF4-FFF2-40B4-BE49-F238E27FC236}">
                <a16:creationId xmlns:a16="http://schemas.microsoft.com/office/drawing/2014/main" id="{0590F19B-DC29-5188-6BE3-C15BF70F4FF2}"/>
              </a:ext>
            </a:extLst>
          </p:cNvPr>
          <p:cNvSpPr>
            <a:spLocks noGrp="1"/>
          </p:cNvSpPr>
          <p:nvPr>
            <p:ph type="body" sz="quarter" idx="12"/>
          </p:nvPr>
        </p:nvSpPr>
        <p:spPr>
          <a:xfrm>
            <a:off x="2971558" y="6324600"/>
            <a:ext cx="3200885" cy="190500"/>
          </a:xfrm>
        </p:spPr>
        <p:txBody>
          <a:bodyPr anchor="ctr"/>
          <a:lstStyle/>
          <a:p>
            <a:r>
              <a:rPr lang="en-IN" sz="1200" dirty="0">
                <a:hlinkClick r:id="rId4" action="ppaction://hlinksldjump"/>
              </a:rPr>
              <a:t>Access the text alternative for slide images.</a:t>
            </a:r>
            <a:endParaRPr lang="en-IN" sz="1200" dirty="0"/>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65</a:t>
            </a:fld>
            <a:endParaRPr lang="en-US"/>
          </a:p>
        </p:txBody>
      </p:sp>
    </p:spTree>
    <p:extLst>
      <p:ext uri="{BB962C8B-B14F-4D97-AF65-F5344CB8AC3E}">
        <p14:creationId xmlns:p14="http://schemas.microsoft.com/office/powerpoint/2010/main" val="2541124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F92C4D4-C867-4E2F-BF62-33A518B42728}"/>
              </a:ext>
            </a:extLst>
          </p:cNvPr>
          <p:cNvSpPr>
            <a:spLocks noGrp="1"/>
          </p:cNvSpPr>
          <p:nvPr>
            <p:ph type="title"/>
          </p:nvPr>
        </p:nvSpPr>
        <p:spPr/>
        <p:txBody>
          <a:bodyPr/>
          <a:lstStyle/>
          <a:p>
            <a:r>
              <a:rPr lang="en-US" noProof="0" dirty="0"/>
              <a:t>End of Main Content</a:t>
            </a:r>
          </a:p>
        </p:txBody>
      </p:sp>
      <p:sp>
        <p:nvSpPr>
          <p:cNvPr id="4" name="Content Placeholder 3">
            <a:extLst>
              <a:ext uri="{FF2B5EF4-FFF2-40B4-BE49-F238E27FC236}">
                <a16:creationId xmlns:a16="http://schemas.microsoft.com/office/drawing/2014/main" id="{9946A61A-BFE6-4A7C-8D2C-21B89B6A8546}"/>
              </a:ext>
            </a:extLst>
          </p:cNvPr>
          <p:cNvSpPr>
            <a:spLocks noGrp="1"/>
          </p:cNvSpPr>
          <p:nvPr>
            <p:ph sz="quarter" idx="10"/>
          </p:nvPr>
        </p:nvSpPr>
        <p:spPr>
          <a:xfrm>
            <a:off x="218768" y="6537961"/>
            <a:ext cx="8715375" cy="274320"/>
          </a:xfrm>
        </p:spPr>
        <p:txBody>
          <a:bodyPr/>
          <a:lstStyle/>
          <a:p>
            <a:r>
              <a:rPr lang="en-US" sz="1200" dirty="0"/>
              <a:t>© McGraw Hill LLC. All rights reserved. No reproduction or distribution without the prior written consent of McGraw Hill LLC.</a:t>
            </a:r>
            <a:endParaRPr lang="en-US" sz="1200" noProof="0" dirty="0"/>
          </a:p>
        </p:txBody>
      </p:sp>
    </p:spTree>
    <p:extLst>
      <p:ext uri="{BB962C8B-B14F-4D97-AF65-F5344CB8AC3E}">
        <p14:creationId xmlns:p14="http://schemas.microsoft.com/office/powerpoint/2010/main" val="38482663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46CDD-3F99-9C05-C21B-58BB9138F5BA}"/>
              </a:ext>
            </a:extLst>
          </p:cNvPr>
          <p:cNvSpPr>
            <a:spLocks noGrp="1"/>
          </p:cNvSpPr>
          <p:nvPr>
            <p:ph type="title"/>
          </p:nvPr>
        </p:nvSpPr>
        <p:spPr/>
        <p:txBody>
          <a:bodyPr/>
          <a:lstStyle/>
          <a:p>
            <a:r>
              <a:rPr lang="en-US" dirty="0"/>
              <a:t>Accessibility Content: Text Alternatives for Images</a:t>
            </a:r>
          </a:p>
        </p:txBody>
      </p:sp>
      <p:sp>
        <p:nvSpPr>
          <p:cNvPr id="3" name="Slide Number Placeholder 2">
            <a:extLst>
              <a:ext uri="{FF2B5EF4-FFF2-40B4-BE49-F238E27FC236}">
                <a16:creationId xmlns:a16="http://schemas.microsoft.com/office/drawing/2014/main" id="{12AEA2FA-E7CF-91BB-A920-5D6386B7D626}"/>
              </a:ext>
            </a:extLst>
          </p:cNvPr>
          <p:cNvSpPr>
            <a:spLocks noGrp="1"/>
          </p:cNvSpPr>
          <p:nvPr>
            <p:ph type="sldNum" sz="quarter" idx="10"/>
          </p:nvPr>
        </p:nvSpPr>
        <p:spPr/>
        <p:txBody>
          <a:bodyPr/>
          <a:lstStyle/>
          <a:p>
            <a:fld id="{68151E55-6873-49E2-B8D5-2F265E6F1973}" type="slidenum">
              <a:rPr lang="en-US" sz="800" smtClean="0"/>
              <a:t>67</a:t>
            </a:fld>
            <a:endParaRPr lang="en-US" sz="800"/>
          </a:p>
        </p:txBody>
      </p:sp>
    </p:spTree>
    <p:extLst>
      <p:ext uri="{BB962C8B-B14F-4D97-AF65-F5344CB8AC3E}">
        <p14:creationId xmlns:p14="http://schemas.microsoft.com/office/powerpoint/2010/main" val="15246206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2C1B3-82D2-B609-6637-ADF0D3878480}"/>
              </a:ext>
            </a:extLst>
          </p:cNvPr>
          <p:cNvSpPr>
            <a:spLocks noGrp="1"/>
          </p:cNvSpPr>
          <p:nvPr>
            <p:ph type="title"/>
          </p:nvPr>
        </p:nvSpPr>
        <p:spPr/>
        <p:txBody>
          <a:bodyPr>
            <a:normAutofit/>
          </a:bodyPr>
          <a:lstStyle/>
          <a:p>
            <a:r>
              <a:rPr lang="en-US" sz="2800" dirty="0"/>
              <a:t>Short-Term Notes Payable – Text Alternative</a:t>
            </a:r>
          </a:p>
        </p:txBody>
      </p:sp>
      <p:sp>
        <p:nvSpPr>
          <p:cNvPr id="3" name="Text Placeholder 2">
            <a:extLst>
              <a:ext uri="{FF2B5EF4-FFF2-40B4-BE49-F238E27FC236}">
                <a16:creationId xmlns:a16="http://schemas.microsoft.com/office/drawing/2014/main" id="{3399E960-557F-CD45-4039-F41168F480E0}"/>
              </a:ext>
            </a:extLst>
          </p:cNvPr>
          <p:cNvSpPr>
            <a:spLocks noGrp="1"/>
          </p:cNvSpPr>
          <p:nvPr>
            <p:ph type="body" sz="quarter" idx="14"/>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58102060-C50D-5C2C-B20A-D6471C00AC9C}"/>
              </a:ext>
            </a:extLst>
          </p:cNvPr>
          <p:cNvSpPr>
            <a:spLocks noGrp="1"/>
          </p:cNvSpPr>
          <p:nvPr>
            <p:ph sz="quarter" idx="11"/>
          </p:nvPr>
        </p:nvSpPr>
        <p:spPr/>
        <p:txBody>
          <a:bodyPr>
            <a:normAutofit/>
          </a:bodyPr>
          <a:lstStyle/>
          <a:p>
            <a:r>
              <a:rPr lang="en-US" sz="2400" dirty="0"/>
              <a:t>It presents the commercial paper, unsecured loans, credit lines, and secured loans lead to the financing alternatives.</a:t>
            </a:r>
          </a:p>
        </p:txBody>
      </p:sp>
      <p:sp>
        <p:nvSpPr>
          <p:cNvPr id="5" name="Text Placeholder 4">
            <a:extLst>
              <a:ext uri="{FF2B5EF4-FFF2-40B4-BE49-F238E27FC236}">
                <a16:creationId xmlns:a16="http://schemas.microsoft.com/office/drawing/2014/main" id="{A366F700-E138-C6B2-7461-31E899076554}"/>
              </a:ext>
            </a:extLst>
          </p:cNvPr>
          <p:cNvSpPr>
            <a:spLocks noGrp="1"/>
          </p:cNvSpPr>
          <p:nvPr>
            <p:ph type="body" sz="quarter" idx="15"/>
          </p:nvPr>
        </p:nvSpPr>
        <p:spPr/>
        <p:txBody>
          <a:bodyPr/>
          <a:lstStyle/>
          <a:p>
            <a:pPr algn="ctr"/>
            <a:r>
              <a:rPr lang="en-US" dirty="0">
                <a:hlinkClick r:id="rId3"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69276C25-B23A-8DF8-B8BE-4FE5B35609E5}"/>
              </a:ext>
            </a:extLst>
          </p:cNvPr>
          <p:cNvSpPr>
            <a:spLocks noGrp="1"/>
          </p:cNvSpPr>
          <p:nvPr>
            <p:ph type="sldNum" sz="quarter" idx="10"/>
          </p:nvPr>
        </p:nvSpPr>
        <p:spPr/>
        <p:txBody>
          <a:bodyPr/>
          <a:lstStyle/>
          <a:p>
            <a:fld id="{68151E55-6873-49E2-B8D5-2F265E6F1973}" type="slidenum">
              <a:rPr lang="en-US" sz="800" smtClean="0"/>
              <a:t>68</a:t>
            </a:fld>
            <a:endParaRPr lang="en-US" sz="800"/>
          </a:p>
        </p:txBody>
      </p:sp>
    </p:spTree>
    <p:extLst>
      <p:ext uri="{BB962C8B-B14F-4D97-AF65-F5344CB8AC3E}">
        <p14:creationId xmlns:p14="http://schemas.microsoft.com/office/powerpoint/2010/main" val="10363223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2C12AF0-8D34-98B9-F156-41171C54F6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F8ADE0-C4B0-FC19-13F5-EF7F722007C4}"/>
              </a:ext>
            </a:extLst>
          </p:cNvPr>
          <p:cNvSpPr>
            <a:spLocks noGrp="1"/>
          </p:cNvSpPr>
          <p:nvPr>
            <p:ph type="title"/>
          </p:nvPr>
        </p:nvSpPr>
        <p:spPr/>
        <p:txBody>
          <a:bodyPr>
            <a:normAutofit/>
          </a:bodyPr>
          <a:lstStyle/>
          <a:p>
            <a:r>
              <a:rPr lang="en-IN" sz="2800" dirty="0"/>
              <a:t>Credit Lines </a:t>
            </a:r>
            <a:r>
              <a:rPr lang="en-US" sz="2800" dirty="0"/>
              <a:t>– Text Alternative</a:t>
            </a:r>
          </a:p>
        </p:txBody>
      </p:sp>
      <p:sp>
        <p:nvSpPr>
          <p:cNvPr id="3" name="Text Placeholder 2">
            <a:extLst>
              <a:ext uri="{FF2B5EF4-FFF2-40B4-BE49-F238E27FC236}">
                <a16:creationId xmlns:a16="http://schemas.microsoft.com/office/drawing/2014/main" id="{041A5A6D-B779-1419-01B3-7CA5142E5C75}"/>
              </a:ext>
            </a:extLst>
          </p:cNvPr>
          <p:cNvSpPr>
            <a:spLocks noGrp="1"/>
          </p:cNvSpPr>
          <p:nvPr>
            <p:ph type="body" sz="quarter" idx="14"/>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F696B2D9-144A-178F-39ED-878AA9720EA0}"/>
              </a:ext>
            </a:extLst>
          </p:cNvPr>
          <p:cNvSpPr>
            <a:spLocks noGrp="1"/>
          </p:cNvSpPr>
          <p:nvPr>
            <p:ph sz="quarter" idx="11"/>
          </p:nvPr>
        </p:nvSpPr>
        <p:spPr/>
        <p:txBody>
          <a:bodyPr>
            <a:normAutofit/>
          </a:bodyPr>
          <a:lstStyle/>
          <a:p>
            <a:r>
              <a:rPr lang="en-US" sz="2400" dirty="0"/>
              <a:t>Credit lines are divided into committed and noncommitted. Committed is then divided into a formal agreement and commitment-free to the bank to keep a credit line amount available to the company. Noncommitted is divided into informal agreement and borrow up to a prearranged limit without formal loan procedures. A text box at the bottom reads  as follows. Borrower may be required to maintain a compensating balance in the bank.</a:t>
            </a:r>
          </a:p>
        </p:txBody>
      </p:sp>
      <p:sp>
        <p:nvSpPr>
          <p:cNvPr id="5" name="Text Placeholder 4">
            <a:extLst>
              <a:ext uri="{FF2B5EF4-FFF2-40B4-BE49-F238E27FC236}">
                <a16:creationId xmlns:a16="http://schemas.microsoft.com/office/drawing/2014/main" id="{D881B184-1248-6AE1-C1F2-0F225C430EF8}"/>
              </a:ext>
            </a:extLst>
          </p:cNvPr>
          <p:cNvSpPr>
            <a:spLocks noGrp="1"/>
          </p:cNvSpPr>
          <p:nvPr>
            <p:ph type="body" sz="quarter" idx="15"/>
          </p:nvPr>
        </p:nvSpPr>
        <p:spPr/>
        <p:txBody>
          <a:bodyPr/>
          <a:lstStyle/>
          <a:p>
            <a:pPr algn="ctr"/>
            <a:r>
              <a:rPr lang="en-US" dirty="0">
                <a:hlinkClick r:id="rId3"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90180A50-0DE2-70A5-9830-21CB384DBDF9}"/>
              </a:ext>
            </a:extLst>
          </p:cNvPr>
          <p:cNvSpPr>
            <a:spLocks noGrp="1"/>
          </p:cNvSpPr>
          <p:nvPr>
            <p:ph type="sldNum" sz="quarter" idx="10"/>
          </p:nvPr>
        </p:nvSpPr>
        <p:spPr/>
        <p:txBody>
          <a:bodyPr/>
          <a:lstStyle/>
          <a:p>
            <a:fld id="{68151E55-6873-49E2-B8D5-2F265E6F1973}" type="slidenum">
              <a:rPr lang="en-US" sz="800" smtClean="0"/>
              <a:t>69</a:t>
            </a:fld>
            <a:endParaRPr lang="en-US" sz="800"/>
          </a:p>
        </p:txBody>
      </p:sp>
    </p:spTree>
    <p:extLst>
      <p:ext uri="{BB962C8B-B14F-4D97-AF65-F5344CB8AC3E}">
        <p14:creationId xmlns:p14="http://schemas.microsoft.com/office/powerpoint/2010/main" val="2204369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885214" cy="903231"/>
          </a:xfrm>
        </p:spPr>
        <p:txBody>
          <a:bodyPr>
            <a:normAutofit fontScale="90000"/>
          </a:bodyPr>
          <a:lstStyle/>
          <a:p>
            <a:r>
              <a:rPr lang="en-US" dirty="0"/>
              <a:t>Current Liabilities—General Mills </a:t>
            </a:r>
            <a:r>
              <a:rPr lang="en-US" sz="1100" b="0" dirty="0"/>
              <a:t>3</a:t>
            </a:r>
            <a:endParaRPr lang="en-US"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O13.1</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8458200" cy="1796143"/>
          </a:xfrm>
        </p:spPr>
        <p:txBody>
          <a:bodyPr/>
          <a:lstStyle/>
          <a:p>
            <a:r>
              <a:rPr lang="en-US" sz="2000" dirty="0"/>
              <a:t>To ensure availability of funds, we maintain bank credit lines and have commercial paper programs available to us in the United States and Europe.</a:t>
            </a:r>
          </a:p>
          <a:p>
            <a:r>
              <a:rPr lang="en-US" sz="2000" dirty="0"/>
              <a:t>The following table details the fee-paid committed and uncommitted credit lines we had available as of May 28, 2023:</a:t>
            </a:r>
            <a:endParaRPr lang="en-US" sz="2000" b="1" dirty="0"/>
          </a:p>
        </p:txBody>
      </p:sp>
      <p:graphicFrame>
        <p:nvGraphicFramePr>
          <p:cNvPr id="18" name="Table 18">
            <a:extLst>
              <a:ext uri="{FF2B5EF4-FFF2-40B4-BE49-F238E27FC236}">
                <a16:creationId xmlns:a16="http://schemas.microsoft.com/office/drawing/2014/main" id="{BF55B02C-B010-4FC1-8CB8-D9087ED1F08D}"/>
              </a:ext>
            </a:extLst>
          </p:cNvPr>
          <p:cNvGraphicFramePr>
            <a:graphicFrameLocks noGrp="1"/>
          </p:cNvGraphicFramePr>
          <p:nvPr>
            <p:extLst>
              <p:ext uri="{D42A27DB-BD31-4B8C-83A1-F6EECF244321}">
                <p14:modId xmlns:p14="http://schemas.microsoft.com/office/powerpoint/2010/main" val="3640151178"/>
              </p:ext>
            </p:extLst>
          </p:nvPr>
        </p:nvGraphicFramePr>
        <p:xfrm>
          <a:off x="545689" y="3291222"/>
          <a:ext cx="7988711" cy="1896512"/>
        </p:xfrm>
        <a:graphic>
          <a:graphicData uri="http://schemas.openxmlformats.org/drawingml/2006/table">
            <a:tbl>
              <a:tblPr firstRow="1" bandRow="1">
                <a:tableStyleId>{5C22544A-7EE6-4342-B048-85BDC9FD1C3A}</a:tableStyleId>
              </a:tblPr>
              <a:tblGrid>
                <a:gridCol w="4824596">
                  <a:extLst>
                    <a:ext uri="{9D8B030D-6E8A-4147-A177-3AD203B41FA5}">
                      <a16:colId xmlns:a16="http://schemas.microsoft.com/office/drawing/2014/main" val="3447183307"/>
                    </a:ext>
                  </a:extLst>
                </a:gridCol>
                <a:gridCol w="1407885">
                  <a:extLst>
                    <a:ext uri="{9D8B030D-6E8A-4147-A177-3AD203B41FA5}">
                      <a16:colId xmlns:a16="http://schemas.microsoft.com/office/drawing/2014/main" val="3833935778"/>
                    </a:ext>
                  </a:extLst>
                </a:gridCol>
                <a:gridCol w="1756230">
                  <a:extLst>
                    <a:ext uri="{9D8B030D-6E8A-4147-A177-3AD203B41FA5}">
                      <a16:colId xmlns:a16="http://schemas.microsoft.com/office/drawing/2014/main" val="2699139610"/>
                    </a:ext>
                  </a:extLst>
                </a:gridCol>
              </a:tblGrid>
              <a:tr h="605855">
                <a:tc>
                  <a:txBody>
                    <a:bodyPr/>
                    <a:lstStyle/>
                    <a:p>
                      <a:r>
                        <a:rPr lang="en-US" sz="1800" b="1" dirty="0"/>
                        <a:t>In Billions</a:t>
                      </a:r>
                    </a:p>
                  </a:txBody>
                  <a:tcPr marT="31324" marB="31324" anchor="b"/>
                </a:tc>
                <a:tc>
                  <a:txBody>
                    <a:bodyPr/>
                    <a:lstStyle/>
                    <a:p>
                      <a:pPr algn="ctr"/>
                      <a:r>
                        <a:rPr lang="en-US" sz="1800" b="1" dirty="0"/>
                        <a:t>Facility Amount</a:t>
                      </a:r>
                    </a:p>
                  </a:txBody>
                  <a:tcPr marT="31324" marB="31324" anchor="b"/>
                </a:tc>
                <a:tc>
                  <a:txBody>
                    <a:bodyPr/>
                    <a:lstStyle/>
                    <a:p>
                      <a:pPr algn="ctr"/>
                      <a:r>
                        <a:rPr lang="en-US" sz="1800" b="1" dirty="0"/>
                        <a:t>Borrowed Amount</a:t>
                      </a:r>
                    </a:p>
                  </a:txBody>
                  <a:tcPr marT="31324" marB="31324" anchor="b"/>
                </a:tc>
                <a:extLst>
                  <a:ext uri="{0D108BD9-81ED-4DB2-BD59-A6C34878D82A}">
                    <a16:rowId xmlns:a16="http://schemas.microsoft.com/office/drawing/2014/main" val="2499432942"/>
                  </a:ext>
                </a:extLst>
              </a:tr>
              <a:tr h="0">
                <a:tc>
                  <a:txBody>
                    <a:bodyPr/>
                    <a:lstStyle/>
                    <a:p>
                      <a:r>
                        <a:rPr lang="en-US" sz="1800" dirty="0"/>
                        <a:t>Committed credit facility expiring April 2026</a:t>
                      </a:r>
                    </a:p>
                  </a:txBody>
                  <a:tcPr marT="31324" marB="31324"/>
                </a:tc>
                <a:tc>
                  <a:txBody>
                    <a:bodyPr/>
                    <a:lstStyle/>
                    <a:p>
                      <a:pPr algn="ctr"/>
                      <a:r>
                        <a:rPr lang="en-US" sz="1800" dirty="0"/>
                        <a:t>$2.7</a:t>
                      </a:r>
                    </a:p>
                  </a:txBody>
                  <a:tcPr marT="31324" marB="31324"/>
                </a:tc>
                <a:tc>
                  <a:txBody>
                    <a:bodyPr/>
                    <a:lstStyle/>
                    <a:p>
                      <a:pPr algn="ctr"/>
                      <a:r>
                        <a:rPr lang="en-US" sz="1800" dirty="0"/>
                        <a:t>$-</a:t>
                      </a:r>
                    </a:p>
                  </a:txBody>
                  <a:tcPr marT="31324" marB="31324"/>
                </a:tc>
                <a:extLst>
                  <a:ext uri="{0D108BD9-81ED-4DB2-BD59-A6C34878D82A}">
                    <a16:rowId xmlns:a16="http://schemas.microsoft.com/office/drawing/2014/main" val="532218338"/>
                  </a:ext>
                </a:extLst>
              </a:tr>
              <a:tr h="334251">
                <a:tc>
                  <a:txBody>
                    <a:bodyPr/>
                    <a:lstStyle/>
                    <a:p>
                      <a:pPr marL="0" lvl="1" indent="0"/>
                      <a:r>
                        <a:rPr lang="en-US" sz="1800" dirty="0"/>
                        <a:t>Uncommitted credit facilities</a:t>
                      </a:r>
                    </a:p>
                  </a:txBody>
                  <a:tcPr marT="31324" marB="31324"/>
                </a:tc>
                <a:tc>
                  <a:txBody>
                    <a:bodyPr/>
                    <a:lstStyle/>
                    <a:p>
                      <a:pPr marL="0" indent="0" algn="ctr"/>
                      <a:r>
                        <a:rPr lang="en-US" sz="1800" u="sng" dirty="0"/>
                        <a:t>  0.6</a:t>
                      </a:r>
                    </a:p>
                  </a:txBody>
                  <a:tcPr marT="31324" marB="31324"/>
                </a:tc>
                <a:tc>
                  <a:txBody>
                    <a:bodyPr/>
                    <a:lstStyle/>
                    <a:p>
                      <a:pPr algn="ctr"/>
                      <a:r>
                        <a:rPr lang="en-US" sz="1800" u="sng" dirty="0"/>
                        <a:t>  -</a:t>
                      </a:r>
                    </a:p>
                  </a:txBody>
                  <a:tcPr marT="31324" marB="31324"/>
                </a:tc>
                <a:extLst>
                  <a:ext uri="{0D108BD9-81ED-4DB2-BD59-A6C34878D82A}">
                    <a16:rowId xmlns:a16="http://schemas.microsoft.com/office/drawing/2014/main" val="3886349951"/>
                  </a:ext>
                </a:extLst>
              </a:tr>
              <a:tr h="605855">
                <a:tc>
                  <a:txBody>
                    <a:bodyPr/>
                    <a:lstStyle/>
                    <a:p>
                      <a:pPr marL="0" lvl="1" indent="0"/>
                      <a:r>
                        <a:rPr lang="en-US" sz="1800" dirty="0"/>
                        <a:t>Total</a:t>
                      </a:r>
                      <a:r>
                        <a:rPr lang="en-US" sz="1800" baseline="0" dirty="0"/>
                        <a:t> committed and uncommitted credit facilities</a:t>
                      </a:r>
                      <a:endParaRPr lang="en-US" sz="1800" dirty="0"/>
                    </a:p>
                  </a:txBody>
                  <a:tcPr marT="31324" marB="31324"/>
                </a:tc>
                <a:tc>
                  <a:txBody>
                    <a:bodyPr/>
                    <a:lstStyle/>
                    <a:p>
                      <a:pPr algn="ctr"/>
                      <a:r>
                        <a:rPr lang="en-US" sz="1800" u="none" baseline="0" dirty="0"/>
                        <a:t>$3.3</a:t>
                      </a:r>
                    </a:p>
                  </a:txBody>
                  <a:tcPr marT="31324" marB="31324"/>
                </a:tc>
                <a:tc>
                  <a:txBody>
                    <a:bodyPr/>
                    <a:lstStyle/>
                    <a:p>
                      <a:pPr algn="ctr"/>
                      <a:r>
                        <a:rPr lang="en-US" sz="1800" u="none" baseline="0" dirty="0"/>
                        <a:t>$-</a:t>
                      </a:r>
                    </a:p>
                  </a:txBody>
                  <a:tcPr marT="31324" marB="31324"/>
                </a:tc>
                <a:extLst>
                  <a:ext uri="{0D108BD9-81ED-4DB2-BD59-A6C34878D82A}">
                    <a16:rowId xmlns:a16="http://schemas.microsoft.com/office/drawing/2014/main" val="3151528377"/>
                  </a:ext>
                </a:extLst>
              </a:tr>
            </a:tbl>
          </a:graphicData>
        </a:graphic>
      </p:graphicFrame>
      <p:sp>
        <p:nvSpPr>
          <p:cNvPr id="5" name="Content Placeholder 4">
            <a:extLst>
              <a:ext uri="{FF2B5EF4-FFF2-40B4-BE49-F238E27FC236}">
                <a16:creationId xmlns:a16="http://schemas.microsoft.com/office/drawing/2014/main" id="{4FA9F745-8131-498C-8A2F-DAD97FA28CCF}"/>
              </a:ext>
            </a:extLst>
          </p:cNvPr>
          <p:cNvSpPr>
            <a:spLocks noGrp="1"/>
          </p:cNvSpPr>
          <p:nvPr>
            <p:ph sz="quarter" idx="15"/>
          </p:nvPr>
        </p:nvSpPr>
        <p:spPr>
          <a:xfrm>
            <a:off x="342900" y="5398714"/>
            <a:ext cx="8458200" cy="1016939"/>
          </a:xfrm>
        </p:spPr>
        <p:txBody>
          <a:bodyPr/>
          <a:lstStyle/>
          <a:p>
            <a:r>
              <a:rPr lang="en-US" sz="2000" dirty="0"/>
              <a:t>The credit facilities contain covenants, including a requirement to maintain a fixed charge coverage ratio of at least 2.5 times. We were in compliance with all credit facility covenants as of May 28, 2023.</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7</a:t>
            </a:fld>
            <a:endParaRPr lang="en-US"/>
          </a:p>
        </p:txBody>
      </p:sp>
    </p:spTree>
    <p:extLst>
      <p:ext uri="{BB962C8B-B14F-4D97-AF65-F5344CB8AC3E}">
        <p14:creationId xmlns:p14="http://schemas.microsoft.com/office/powerpoint/2010/main" val="31536432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A25749B-B0EA-0BDC-E918-0EB8FED355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F3B297-2FCC-C1AD-B549-C8DCE0359B3E}"/>
              </a:ext>
            </a:extLst>
          </p:cNvPr>
          <p:cNvSpPr>
            <a:spLocks noGrp="1"/>
          </p:cNvSpPr>
          <p:nvPr>
            <p:ph type="title"/>
          </p:nvPr>
        </p:nvSpPr>
        <p:spPr>
          <a:xfrm>
            <a:off x="342900" y="261767"/>
            <a:ext cx="8458200" cy="764677"/>
          </a:xfrm>
        </p:spPr>
        <p:txBody>
          <a:bodyPr>
            <a:noAutofit/>
          </a:bodyPr>
          <a:lstStyle/>
          <a:p>
            <a:r>
              <a:rPr lang="en-US" sz="2800" dirty="0"/>
              <a:t>Liabilities from Advance Collections – Text Alternative</a:t>
            </a:r>
          </a:p>
        </p:txBody>
      </p:sp>
      <p:sp>
        <p:nvSpPr>
          <p:cNvPr id="3" name="Text Placeholder 2">
            <a:extLst>
              <a:ext uri="{FF2B5EF4-FFF2-40B4-BE49-F238E27FC236}">
                <a16:creationId xmlns:a16="http://schemas.microsoft.com/office/drawing/2014/main" id="{C28154D9-479D-5114-E307-50CB35E46C68}"/>
              </a:ext>
            </a:extLst>
          </p:cNvPr>
          <p:cNvSpPr>
            <a:spLocks noGrp="1"/>
          </p:cNvSpPr>
          <p:nvPr>
            <p:ph type="body" sz="quarter" idx="14"/>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B567B1F4-F004-5B75-F12C-60C69D51A43F}"/>
              </a:ext>
            </a:extLst>
          </p:cNvPr>
          <p:cNvSpPr>
            <a:spLocks noGrp="1"/>
          </p:cNvSpPr>
          <p:nvPr>
            <p:ph sz="quarter" idx="11"/>
          </p:nvPr>
        </p:nvSpPr>
        <p:spPr/>
        <p:txBody>
          <a:bodyPr>
            <a:normAutofit/>
          </a:bodyPr>
          <a:lstStyle/>
          <a:p>
            <a:r>
              <a:rPr lang="en-US" sz="2400" dirty="0"/>
              <a:t>Advance collections are divided into deposits and advances for customers, gift cards, and collections for third parties. The deposits and advances for customers are further divided into refundable deposits and advances from customers.</a:t>
            </a:r>
          </a:p>
        </p:txBody>
      </p:sp>
      <p:sp>
        <p:nvSpPr>
          <p:cNvPr id="5" name="Text Placeholder 4">
            <a:extLst>
              <a:ext uri="{FF2B5EF4-FFF2-40B4-BE49-F238E27FC236}">
                <a16:creationId xmlns:a16="http://schemas.microsoft.com/office/drawing/2014/main" id="{2704482E-DF55-11F2-D424-D22211B368B2}"/>
              </a:ext>
            </a:extLst>
          </p:cNvPr>
          <p:cNvSpPr>
            <a:spLocks noGrp="1"/>
          </p:cNvSpPr>
          <p:nvPr>
            <p:ph type="body" sz="quarter" idx="15"/>
          </p:nvPr>
        </p:nvSpPr>
        <p:spPr/>
        <p:txBody>
          <a:bodyPr/>
          <a:lstStyle/>
          <a:p>
            <a:pPr algn="ctr"/>
            <a:r>
              <a:rPr lang="en-US" dirty="0">
                <a:hlinkClick r:id="rId3"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2545ECAE-60A3-C258-65DC-D16A40A91AAB}"/>
              </a:ext>
            </a:extLst>
          </p:cNvPr>
          <p:cNvSpPr>
            <a:spLocks noGrp="1"/>
          </p:cNvSpPr>
          <p:nvPr>
            <p:ph type="sldNum" sz="quarter" idx="10"/>
          </p:nvPr>
        </p:nvSpPr>
        <p:spPr/>
        <p:txBody>
          <a:bodyPr/>
          <a:lstStyle/>
          <a:p>
            <a:fld id="{68151E55-6873-49E2-B8D5-2F265E6F1973}" type="slidenum">
              <a:rPr lang="en-US" sz="800" smtClean="0"/>
              <a:t>70</a:t>
            </a:fld>
            <a:endParaRPr lang="en-US" sz="800"/>
          </a:p>
        </p:txBody>
      </p:sp>
    </p:spTree>
    <p:extLst>
      <p:ext uri="{BB962C8B-B14F-4D97-AF65-F5344CB8AC3E}">
        <p14:creationId xmlns:p14="http://schemas.microsoft.com/office/powerpoint/2010/main" val="10465484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C303A4A-6D25-6267-7117-52FE381EE5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88E27F-ABD3-3D2D-FCF9-639AEE748BBB}"/>
              </a:ext>
            </a:extLst>
          </p:cNvPr>
          <p:cNvSpPr>
            <a:spLocks noGrp="1"/>
          </p:cNvSpPr>
          <p:nvPr>
            <p:ph type="title"/>
          </p:nvPr>
        </p:nvSpPr>
        <p:spPr/>
        <p:txBody>
          <a:bodyPr>
            <a:normAutofit/>
          </a:bodyPr>
          <a:lstStyle/>
          <a:p>
            <a:r>
              <a:rPr lang="en-US" sz="2800" dirty="0"/>
              <a:t>Collections for Third Parties </a:t>
            </a:r>
            <a:r>
              <a:rPr lang="en-US" sz="1000" b="0" dirty="0"/>
              <a:t>2</a:t>
            </a:r>
            <a:r>
              <a:rPr lang="en-US" sz="2800" b="0" dirty="0"/>
              <a:t> </a:t>
            </a:r>
            <a:r>
              <a:rPr lang="en-US" sz="2800" dirty="0"/>
              <a:t>– Text Alternative</a:t>
            </a:r>
          </a:p>
        </p:txBody>
      </p:sp>
      <p:sp>
        <p:nvSpPr>
          <p:cNvPr id="3" name="Text Placeholder 2">
            <a:extLst>
              <a:ext uri="{FF2B5EF4-FFF2-40B4-BE49-F238E27FC236}">
                <a16:creationId xmlns:a16="http://schemas.microsoft.com/office/drawing/2014/main" id="{BD7FAAE7-A808-E2EF-6102-0987FCE4E748}"/>
              </a:ext>
            </a:extLst>
          </p:cNvPr>
          <p:cNvSpPr>
            <a:spLocks noGrp="1"/>
          </p:cNvSpPr>
          <p:nvPr>
            <p:ph type="body" sz="quarter" idx="14"/>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D0945546-70E0-9CF1-A667-7A9C6AD943DC}"/>
              </a:ext>
            </a:extLst>
          </p:cNvPr>
          <p:cNvSpPr>
            <a:spLocks noGrp="1"/>
          </p:cNvSpPr>
          <p:nvPr>
            <p:ph sz="quarter" idx="11"/>
          </p:nvPr>
        </p:nvSpPr>
        <p:spPr/>
        <p:txBody>
          <a:bodyPr>
            <a:normAutofit/>
          </a:bodyPr>
          <a:lstStyle/>
          <a:p>
            <a:r>
              <a:rPr lang="en-US" sz="2400" dirty="0"/>
              <a:t>It has 3 columns and 3 rows. The column headers are journal entry, debit, and credit. The row headers are cash or account receivable, sales revenue, and sales tax payable. Sales tax payable has a credit of 7 dollars, representing a liability until remitted. The credit of 7 dollars is obtained from the outcome of 4% plus 3% multiplied by 100 dollars.</a:t>
            </a:r>
          </a:p>
        </p:txBody>
      </p:sp>
      <p:sp>
        <p:nvSpPr>
          <p:cNvPr id="5" name="Text Placeholder 4">
            <a:extLst>
              <a:ext uri="{FF2B5EF4-FFF2-40B4-BE49-F238E27FC236}">
                <a16:creationId xmlns:a16="http://schemas.microsoft.com/office/drawing/2014/main" id="{DEEDB169-3A6F-6AC3-7CD5-83143CEEEA8E}"/>
              </a:ext>
            </a:extLst>
          </p:cNvPr>
          <p:cNvSpPr>
            <a:spLocks noGrp="1"/>
          </p:cNvSpPr>
          <p:nvPr>
            <p:ph type="body" sz="quarter" idx="15"/>
          </p:nvPr>
        </p:nvSpPr>
        <p:spPr/>
        <p:txBody>
          <a:bodyPr/>
          <a:lstStyle/>
          <a:p>
            <a:pPr algn="ctr"/>
            <a:r>
              <a:rPr lang="en-US" dirty="0">
                <a:hlinkClick r:id="rId3"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F01F9AD4-CC09-BFA2-EC1C-086837297820}"/>
              </a:ext>
            </a:extLst>
          </p:cNvPr>
          <p:cNvSpPr>
            <a:spLocks noGrp="1"/>
          </p:cNvSpPr>
          <p:nvPr>
            <p:ph type="sldNum" sz="quarter" idx="10"/>
          </p:nvPr>
        </p:nvSpPr>
        <p:spPr/>
        <p:txBody>
          <a:bodyPr/>
          <a:lstStyle/>
          <a:p>
            <a:fld id="{68151E55-6873-49E2-B8D5-2F265E6F1973}" type="slidenum">
              <a:rPr lang="en-US" sz="800" smtClean="0"/>
              <a:t>71</a:t>
            </a:fld>
            <a:endParaRPr lang="en-US" sz="800"/>
          </a:p>
        </p:txBody>
      </p:sp>
    </p:spTree>
    <p:extLst>
      <p:ext uri="{BB962C8B-B14F-4D97-AF65-F5344CB8AC3E}">
        <p14:creationId xmlns:p14="http://schemas.microsoft.com/office/powerpoint/2010/main" val="3107634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14030C8-122F-BCE9-946C-74CEA86D3D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EA1382-70AC-A9FD-8579-60B009E6101B}"/>
              </a:ext>
            </a:extLst>
          </p:cNvPr>
          <p:cNvSpPr>
            <a:spLocks noGrp="1"/>
          </p:cNvSpPr>
          <p:nvPr>
            <p:ph type="title"/>
          </p:nvPr>
        </p:nvSpPr>
        <p:spPr>
          <a:xfrm>
            <a:off x="342900" y="276685"/>
            <a:ext cx="8458200" cy="734840"/>
          </a:xfrm>
        </p:spPr>
        <p:txBody>
          <a:bodyPr>
            <a:noAutofit/>
          </a:bodyPr>
          <a:lstStyle/>
          <a:p>
            <a:r>
              <a:rPr lang="en-US" sz="2800" dirty="0"/>
              <a:t>Current and Noncurrent Classification – Text Alternative</a:t>
            </a:r>
          </a:p>
        </p:txBody>
      </p:sp>
      <p:sp>
        <p:nvSpPr>
          <p:cNvPr id="3" name="Text Placeholder 2">
            <a:extLst>
              <a:ext uri="{FF2B5EF4-FFF2-40B4-BE49-F238E27FC236}">
                <a16:creationId xmlns:a16="http://schemas.microsoft.com/office/drawing/2014/main" id="{76A089EC-0418-CF85-FB7E-6564D47EC2C6}"/>
              </a:ext>
            </a:extLst>
          </p:cNvPr>
          <p:cNvSpPr>
            <a:spLocks noGrp="1"/>
          </p:cNvSpPr>
          <p:nvPr>
            <p:ph type="body" sz="quarter" idx="14"/>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12DAB2C2-B626-65FC-C148-ECA00249A480}"/>
              </a:ext>
            </a:extLst>
          </p:cNvPr>
          <p:cNvSpPr>
            <a:spLocks noGrp="1"/>
          </p:cNvSpPr>
          <p:nvPr>
            <p:ph sz="quarter" idx="11"/>
          </p:nvPr>
        </p:nvSpPr>
        <p:spPr/>
        <p:txBody>
          <a:bodyPr>
            <a:normAutofit/>
          </a:bodyPr>
          <a:lstStyle/>
          <a:p>
            <a:r>
              <a:rPr lang="en-US" sz="2400" dirty="0"/>
              <a:t>The long-term obligations, including bonds, notes, lease liabilities, and deferred tax liabilities, are reclassified as current liabilities when they become payable within the upcoming year or operating cycle, if longer than a year. 20-year bond leads to long-term liability for 19 years, resulting in the current liability in the 20th year of term to maturity.</a:t>
            </a:r>
          </a:p>
        </p:txBody>
      </p:sp>
      <p:sp>
        <p:nvSpPr>
          <p:cNvPr id="5" name="Text Placeholder 4">
            <a:extLst>
              <a:ext uri="{FF2B5EF4-FFF2-40B4-BE49-F238E27FC236}">
                <a16:creationId xmlns:a16="http://schemas.microsoft.com/office/drawing/2014/main" id="{8BE53781-604B-D673-3C97-0968E642256C}"/>
              </a:ext>
            </a:extLst>
          </p:cNvPr>
          <p:cNvSpPr>
            <a:spLocks noGrp="1"/>
          </p:cNvSpPr>
          <p:nvPr>
            <p:ph type="body" sz="quarter" idx="15"/>
          </p:nvPr>
        </p:nvSpPr>
        <p:spPr/>
        <p:txBody>
          <a:bodyPr/>
          <a:lstStyle/>
          <a:p>
            <a:pPr algn="ctr"/>
            <a:r>
              <a:rPr lang="en-US" dirty="0">
                <a:hlinkClick r:id="rId3"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557A8515-C1BC-F8E3-A9B7-9D789A14F13C}"/>
              </a:ext>
            </a:extLst>
          </p:cNvPr>
          <p:cNvSpPr>
            <a:spLocks noGrp="1"/>
          </p:cNvSpPr>
          <p:nvPr>
            <p:ph type="sldNum" sz="quarter" idx="10"/>
          </p:nvPr>
        </p:nvSpPr>
        <p:spPr/>
        <p:txBody>
          <a:bodyPr/>
          <a:lstStyle/>
          <a:p>
            <a:fld id="{68151E55-6873-49E2-B8D5-2F265E6F1973}" type="slidenum">
              <a:rPr lang="en-US" sz="800" smtClean="0"/>
              <a:t>72</a:t>
            </a:fld>
            <a:endParaRPr lang="en-US" sz="800"/>
          </a:p>
        </p:txBody>
      </p:sp>
    </p:spTree>
    <p:extLst>
      <p:ext uri="{BB962C8B-B14F-4D97-AF65-F5344CB8AC3E}">
        <p14:creationId xmlns:p14="http://schemas.microsoft.com/office/powerpoint/2010/main" val="39259837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793344-893A-70E2-96F9-E30AA9385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3CC373-FCCA-DE7E-CA55-BF1E39B994E8}"/>
              </a:ext>
            </a:extLst>
          </p:cNvPr>
          <p:cNvSpPr>
            <a:spLocks noGrp="1"/>
          </p:cNvSpPr>
          <p:nvPr>
            <p:ph type="title"/>
          </p:nvPr>
        </p:nvSpPr>
        <p:spPr>
          <a:xfrm>
            <a:off x="342900" y="257943"/>
            <a:ext cx="8458200" cy="772324"/>
          </a:xfrm>
        </p:spPr>
        <p:txBody>
          <a:bodyPr>
            <a:noAutofit/>
          </a:bodyPr>
          <a:lstStyle/>
          <a:p>
            <a:r>
              <a:rPr lang="en-US" sz="2800" dirty="0"/>
              <a:t>Product Warranty—Expected Cash Flow Approach </a:t>
            </a:r>
            <a:r>
              <a:rPr lang="en-US" sz="1000" b="0" dirty="0"/>
              <a:t>2</a:t>
            </a:r>
            <a:r>
              <a:rPr lang="en-US" sz="2800" b="0" dirty="0"/>
              <a:t> </a:t>
            </a:r>
            <a:r>
              <a:rPr lang="en-US" sz="2800" dirty="0"/>
              <a:t>– Text Alternative</a:t>
            </a:r>
          </a:p>
        </p:txBody>
      </p:sp>
      <p:sp>
        <p:nvSpPr>
          <p:cNvPr id="3" name="Text Placeholder 2">
            <a:extLst>
              <a:ext uri="{FF2B5EF4-FFF2-40B4-BE49-F238E27FC236}">
                <a16:creationId xmlns:a16="http://schemas.microsoft.com/office/drawing/2014/main" id="{C868F024-1983-38B5-F99F-591858B9B793}"/>
              </a:ext>
            </a:extLst>
          </p:cNvPr>
          <p:cNvSpPr>
            <a:spLocks noGrp="1"/>
          </p:cNvSpPr>
          <p:nvPr>
            <p:ph type="body" sz="quarter" idx="14"/>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13B472EE-8FF5-7F3E-1001-56C4E91EBD42}"/>
              </a:ext>
            </a:extLst>
          </p:cNvPr>
          <p:cNvSpPr>
            <a:spLocks noGrp="1"/>
          </p:cNvSpPr>
          <p:nvPr>
            <p:ph sz="quarter" idx="11"/>
          </p:nvPr>
        </p:nvSpPr>
        <p:spPr/>
        <p:txBody>
          <a:bodyPr/>
          <a:lstStyle/>
          <a:p>
            <a:r>
              <a:rPr lang="en-US" dirty="0"/>
              <a:t>2028. $50000 times 20% = $10000. 60000 times 50% = 30000. 70000 times 30% = 21000. $61000 times 0.95238 = $58095. 2029. $70000 times 20% = $14000. 80000 times 50% = 40000. 90000 times 30% = 27000. $81000 times 0.90703 = 73469. Total $131564. </a:t>
            </a:r>
          </a:p>
        </p:txBody>
      </p:sp>
      <p:sp>
        <p:nvSpPr>
          <p:cNvPr id="5" name="Text Placeholder 4">
            <a:extLst>
              <a:ext uri="{FF2B5EF4-FFF2-40B4-BE49-F238E27FC236}">
                <a16:creationId xmlns:a16="http://schemas.microsoft.com/office/drawing/2014/main" id="{AC01B4CF-B359-24AB-1DA1-D3F66602625D}"/>
              </a:ext>
            </a:extLst>
          </p:cNvPr>
          <p:cNvSpPr>
            <a:spLocks noGrp="1"/>
          </p:cNvSpPr>
          <p:nvPr>
            <p:ph type="body" sz="quarter" idx="15"/>
          </p:nvPr>
        </p:nvSpPr>
        <p:spPr/>
        <p:txBody>
          <a:bodyPr/>
          <a:lstStyle/>
          <a:p>
            <a:pPr algn="ctr"/>
            <a:r>
              <a:rPr lang="en-US" dirty="0">
                <a:hlinkClick r:id="rId3"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3F4773EE-BFBA-AB9D-7ABF-79E5A6221B9B}"/>
              </a:ext>
            </a:extLst>
          </p:cNvPr>
          <p:cNvSpPr>
            <a:spLocks noGrp="1"/>
          </p:cNvSpPr>
          <p:nvPr>
            <p:ph type="sldNum" sz="quarter" idx="10"/>
          </p:nvPr>
        </p:nvSpPr>
        <p:spPr/>
        <p:txBody>
          <a:bodyPr/>
          <a:lstStyle/>
          <a:p>
            <a:fld id="{68151E55-6873-49E2-B8D5-2F265E6F1973}" type="slidenum">
              <a:rPr lang="en-US" sz="800" smtClean="0"/>
              <a:t>73</a:t>
            </a:fld>
            <a:endParaRPr lang="en-US" sz="800"/>
          </a:p>
        </p:txBody>
      </p:sp>
    </p:spTree>
    <p:extLst>
      <p:ext uri="{BB962C8B-B14F-4D97-AF65-F5344CB8AC3E}">
        <p14:creationId xmlns:p14="http://schemas.microsoft.com/office/powerpoint/2010/main" val="40866786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5C5051D-94E8-AF8F-F7FF-7EBCAA94FB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45D640-62E5-A7C6-1316-1BC54CA089C3}"/>
              </a:ext>
            </a:extLst>
          </p:cNvPr>
          <p:cNvSpPr>
            <a:spLocks noGrp="1"/>
          </p:cNvSpPr>
          <p:nvPr>
            <p:ph type="title"/>
          </p:nvPr>
        </p:nvSpPr>
        <p:spPr>
          <a:xfrm>
            <a:off x="342900" y="254082"/>
            <a:ext cx="8458200" cy="780047"/>
          </a:xfrm>
        </p:spPr>
        <p:txBody>
          <a:bodyPr>
            <a:noAutofit/>
          </a:bodyPr>
          <a:lstStyle/>
          <a:p>
            <a:r>
              <a:rPr lang="en-US" sz="2800" dirty="0"/>
              <a:t>Subsequent Events &amp; Accrual of Litigation Contingencies </a:t>
            </a:r>
            <a:r>
              <a:rPr lang="en-US" sz="1000" b="0" dirty="0"/>
              <a:t>1</a:t>
            </a:r>
            <a:r>
              <a:rPr lang="en-US" sz="2800" b="0" dirty="0"/>
              <a:t> </a:t>
            </a:r>
            <a:r>
              <a:rPr lang="en-US" sz="2800" dirty="0"/>
              <a:t>– Text Alternative</a:t>
            </a:r>
          </a:p>
        </p:txBody>
      </p:sp>
      <p:sp>
        <p:nvSpPr>
          <p:cNvPr id="3" name="Text Placeholder 2">
            <a:extLst>
              <a:ext uri="{FF2B5EF4-FFF2-40B4-BE49-F238E27FC236}">
                <a16:creationId xmlns:a16="http://schemas.microsoft.com/office/drawing/2014/main" id="{F61D711B-957E-6A95-B460-7CB2AC9C3870}"/>
              </a:ext>
            </a:extLst>
          </p:cNvPr>
          <p:cNvSpPr>
            <a:spLocks noGrp="1"/>
          </p:cNvSpPr>
          <p:nvPr>
            <p:ph type="body" sz="quarter" idx="14"/>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21EA5D65-21C1-23FD-2E96-1656C6830BE3}"/>
              </a:ext>
            </a:extLst>
          </p:cNvPr>
          <p:cNvSpPr>
            <a:spLocks noGrp="1"/>
          </p:cNvSpPr>
          <p:nvPr>
            <p:ph sz="quarter" idx="11"/>
          </p:nvPr>
        </p:nvSpPr>
        <p:spPr/>
        <p:txBody>
          <a:bodyPr>
            <a:normAutofit/>
          </a:bodyPr>
          <a:lstStyle/>
          <a:p>
            <a:r>
              <a:rPr lang="en-US" sz="2400" dirty="0"/>
              <a:t>It presents a horizontal line with arrows pointing towards the line. From left to right. A downward arrow indicates cause of loss contingency, an upward arrow indicates fiscal year ends, a downward arrow indicates clarification, and an upward arrow indicates financial statements.</a:t>
            </a:r>
          </a:p>
        </p:txBody>
      </p:sp>
      <p:sp>
        <p:nvSpPr>
          <p:cNvPr id="5" name="Text Placeholder 4">
            <a:extLst>
              <a:ext uri="{FF2B5EF4-FFF2-40B4-BE49-F238E27FC236}">
                <a16:creationId xmlns:a16="http://schemas.microsoft.com/office/drawing/2014/main" id="{8A643A89-59D5-FFA7-4F02-3FF1FE7D07A7}"/>
              </a:ext>
            </a:extLst>
          </p:cNvPr>
          <p:cNvSpPr>
            <a:spLocks noGrp="1"/>
          </p:cNvSpPr>
          <p:nvPr>
            <p:ph type="body" sz="quarter" idx="15"/>
          </p:nvPr>
        </p:nvSpPr>
        <p:spPr/>
        <p:txBody>
          <a:bodyPr/>
          <a:lstStyle/>
          <a:p>
            <a:pPr algn="ctr"/>
            <a:r>
              <a:rPr lang="en-US" dirty="0">
                <a:hlinkClick r:id="rId3"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D6176CA4-BEF9-6A50-8D8B-D50801C515BB}"/>
              </a:ext>
            </a:extLst>
          </p:cNvPr>
          <p:cNvSpPr>
            <a:spLocks noGrp="1"/>
          </p:cNvSpPr>
          <p:nvPr>
            <p:ph type="sldNum" sz="quarter" idx="10"/>
          </p:nvPr>
        </p:nvSpPr>
        <p:spPr/>
        <p:txBody>
          <a:bodyPr/>
          <a:lstStyle/>
          <a:p>
            <a:fld id="{68151E55-6873-49E2-B8D5-2F265E6F1973}" type="slidenum">
              <a:rPr lang="en-US" sz="800" smtClean="0"/>
              <a:t>74</a:t>
            </a:fld>
            <a:endParaRPr lang="en-US" sz="800"/>
          </a:p>
        </p:txBody>
      </p:sp>
    </p:spTree>
    <p:extLst>
      <p:ext uri="{BB962C8B-B14F-4D97-AF65-F5344CB8AC3E}">
        <p14:creationId xmlns:p14="http://schemas.microsoft.com/office/powerpoint/2010/main" val="22691265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E9828A-EECA-0538-AAA7-8578707D39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6E0260-C2C1-C128-4D0B-B531A647432A}"/>
              </a:ext>
            </a:extLst>
          </p:cNvPr>
          <p:cNvSpPr>
            <a:spLocks noGrp="1"/>
          </p:cNvSpPr>
          <p:nvPr>
            <p:ph type="title"/>
          </p:nvPr>
        </p:nvSpPr>
        <p:spPr>
          <a:xfrm>
            <a:off x="342900" y="254082"/>
            <a:ext cx="8458200" cy="780047"/>
          </a:xfrm>
        </p:spPr>
        <p:txBody>
          <a:bodyPr>
            <a:noAutofit/>
          </a:bodyPr>
          <a:lstStyle/>
          <a:p>
            <a:r>
              <a:rPr lang="en-US" sz="2800" dirty="0"/>
              <a:t>Subsequent Events &amp; Accrual of Litigation Contingencies </a:t>
            </a:r>
            <a:r>
              <a:rPr lang="en-US" sz="1000" b="0" dirty="0"/>
              <a:t>2</a:t>
            </a:r>
            <a:r>
              <a:rPr lang="en-US" sz="2800" b="0" dirty="0"/>
              <a:t> </a:t>
            </a:r>
            <a:r>
              <a:rPr lang="en-US" sz="2800" dirty="0"/>
              <a:t>– Text Alternative</a:t>
            </a:r>
          </a:p>
        </p:txBody>
      </p:sp>
      <p:sp>
        <p:nvSpPr>
          <p:cNvPr id="3" name="Text Placeholder 2">
            <a:extLst>
              <a:ext uri="{FF2B5EF4-FFF2-40B4-BE49-F238E27FC236}">
                <a16:creationId xmlns:a16="http://schemas.microsoft.com/office/drawing/2014/main" id="{E4304F1A-35B0-7D24-FA27-0753765D0C1F}"/>
              </a:ext>
            </a:extLst>
          </p:cNvPr>
          <p:cNvSpPr>
            <a:spLocks noGrp="1"/>
          </p:cNvSpPr>
          <p:nvPr>
            <p:ph type="body" sz="quarter" idx="14"/>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E668ADDA-6637-9B9E-D9D6-2BDF2284B8D1}"/>
              </a:ext>
            </a:extLst>
          </p:cNvPr>
          <p:cNvSpPr>
            <a:spLocks noGrp="1"/>
          </p:cNvSpPr>
          <p:nvPr>
            <p:ph sz="quarter" idx="11"/>
          </p:nvPr>
        </p:nvSpPr>
        <p:spPr/>
        <p:txBody>
          <a:bodyPr>
            <a:normAutofit/>
          </a:bodyPr>
          <a:lstStyle/>
          <a:p>
            <a:r>
              <a:rPr lang="en-US" sz="2400" dirty="0"/>
              <a:t>It presents a horizontal line with 4 arrows pointing towards the line. From left to right. An upward arrow indicates fiscal year ends, a downward arrow indicates cause of loss contingency, a downward arrow indicates clarification, an upward arrow indicates financial statements, and a downward arrow at the rightmost indicates clarification.</a:t>
            </a:r>
          </a:p>
        </p:txBody>
      </p:sp>
      <p:sp>
        <p:nvSpPr>
          <p:cNvPr id="5" name="Text Placeholder 4">
            <a:extLst>
              <a:ext uri="{FF2B5EF4-FFF2-40B4-BE49-F238E27FC236}">
                <a16:creationId xmlns:a16="http://schemas.microsoft.com/office/drawing/2014/main" id="{7F2CD90E-DF90-C2EB-BA0F-808BAE1DF9F7}"/>
              </a:ext>
            </a:extLst>
          </p:cNvPr>
          <p:cNvSpPr>
            <a:spLocks noGrp="1"/>
          </p:cNvSpPr>
          <p:nvPr>
            <p:ph type="body" sz="quarter" idx="15"/>
          </p:nvPr>
        </p:nvSpPr>
        <p:spPr/>
        <p:txBody>
          <a:bodyPr/>
          <a:lstStyle/>
          <a:p>
            <a:pPr algn="ctr"/>
            <a:r>
              <a:rPr lang="en-US" dirty="0">
                <a:hlinkClick r:id="rId3"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F739D5FC-4112-3C98-39EF-DA4F130F3C90}"/>
              </a:ext>
            </a:extLst>
          </p:cNvPr>
          <p:cNvSpPr>
            <a:spLocks noGrp="1"/>
          </p:cNvSpPr>
          <p:nvPr>
            <p:ph type="sldNum" sz="quarter" idx="10"/>
          </p:nvPr>
        </p:nvSpPr>
        <p:spPr/>
        <p:txBody>
          <a:bodyPr/>
          <a:lstStyle/>
          <a:p>
            <a:fld id="{68151E55-6873-49E2-B8D5-2F265E6F1973}" type="slidenum">
              <a:rPr lang="en-US" sz="800" smtClean="0"/>
              <a:t>75</a:t>
            </a:fld>
            <a:endParaRPr lang="en-US" sz="800"/>
          </a:p>
        </p:txBody>
      </p:sp>
    </p:spTree>
    <p:extLst>
      <p:ext uri="{BB962C8B-B14F-4D97-AF65-F5344CB8AC3E}">
        <p14:creationId xmlns:p14="http://schemas.microsoft.com/office/powerpoint/2010/main" val="2238376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7A20759-8C2E-66E6-D044-58B2280793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6BE40C-78EB-5A6E-DD77-E319CBD7CC1F}"/>
              </a:ext>
            </a:extLst>
          </p:cNvPr>
          <p:cNvSpPr>
            <a:spLocks noGrp="1"/>
          </p:cNvSpPr>
          <p:nvPr>
            <p:ph type="title"/>
          </p:nvPr>
        </p:nvSpPr>
        <p:spPr/>
        <p:txBody>
          <a:bodyPr>
            <a:normAutofit/>
          </a:bodyPr>
          <a:lstStyle/>
          <a:p>
            <a:r>
              <a:rPr lang="en-US" sz="2800" dirty="0"/>
              <a:t>Payroll-Related Liabilities – Text Alternative</a:t>
            </a:r>
          </a:p>
        </p:txBody>
      </p:sp>
      <p:sp>
        <p:nvSpPr>
          <p:cNvPr id="3" name="Text Placeholder 2">
            <a:extLst>
              <a:ext uri="{FF2B5EF4-FFF2-40B4-BE49-F238E27FC236}">
                <a16:creationId xmlns:a16="http://schemas.microsoft.com/office/drawing/2014/main" id="{5ED068AF-49D4-60D5-8D5A-C695EA38360F}"/>
              </a:ext>
            </a:extLst>
          </p:cNvPr>
          <p:cNvSpPr>
            <a:spLocks noGrp="1"/>
          </p:cNvSpPr>
          <p:nvPr>
            <p:ph type="body" sz="quarter" idx="14"/>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49A0976E-8D6B-8F61-A005-159B22D998FA}"/>
              </a:ext>
            </a:extLst>
          </p:cNvPr>
          <p:cNvSpPr>
            <a:spLocks noGrp="1"/>
          </p:cNvSpPr>
          <p:nvPr>
            <p:ph sz="quarter" idx="11"/>
          </p:nvPr>
        </p:nvSpPr>
        <p:spPr/>
        <p:txBody>
          <a:bodyPr>
            <a:normAutofit/>
          </a:bodyPr>
          <a:lstStyle/>
          <a:p>
            <a:r>
              <a:rPr lang="en-US" sz="2400" dirty="0"/>
              <a:t>It includes employees' withholding taxes, employers' payroll taxes, and voluntary deductions.</a:t>
            </a:r>
          </a:p>
        </p:txBody>
      </p:sp>
      <p:sp>
        <p:nvSpPr>
          <p:cNvPr id="5" name="Text Placeholder 4">
            <a:extLst>
              <a:ext uri="{FF2B5EF4-FFF2-40B4-BE49-F238E27FC236}">
                <a16:creationId xmlns:a16="http://schemas.microsoft.com/office/drawing/2014/main" id="{5ABF20A5-2EFF-6327-CD2F-FB94CEC32EB5}"/>
              </a:ext>
            </a:extLst>
          </p:cNvPr>
          <p:cNvSpPr>
            <a:spLocks noGrp="1"/>
          </p:cNvSpPr>
          <p:nvPr>
            <p:ph type="body" sz="quarter" idx="15"/>
          </p:nvPr>
        </p:nvSpPr>
        <p:spPr/>
        <p:txBody>
          <a:bodyPr/>
          <a:lstStyle/>
          <a:p>
            <a:pPr algn="ctr"/>
            <a:r>
              <a:rPr lang="en-US" dirty="0">
                <a:hlinkClick r:id="rId3"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E77B42A0-435B-CA78-D60A-046DA561CA1B}"/>
              </a:ext>
            </a:extLst>
          </p:cNvPr>
          <p:cNvSpPr>
            <a:spLocks noGrp="1"/>
          </p:cNvSpPr>
          <p:nvPr>
            <p:ph type="sldNum" sz="quarter" idx="10"/>
          </p:nvPr>
        </p:nvSpPr>
        <p:spPr/>
        <p:txBody>
          <a:bodyPr/>
          <a:lstStyle/>
          <a:p>
            <a:fld id="{68151E55-6873-49E2-B8D5-2F265E6F1973}" type="slidenum">
              <a:rPr lang="en-US" sz="800" smtClean="0"/>
              <a:t>76</a:t>
            </a:fld>
            <a:endParaRPr lang="en-US" sz="800"/>
          </a:p>
        </p:txBody>
      </p:sp>
    </p:spTree>
    <p:extLst>
      <p:ext uri="{BB962C8B-B14F-4D97-AF65-F5344CB8AC3E}">
        <p14:creationId xmlns:p14="http://schemas.microsoft.com/office/powerpoint/2010/main" val="552554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E38648-9555-6A29-0275-26EFFC2F9B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8D4FDF-01BB-9932-036B-EF688BB8CC0F}"/>
              </a:ext>
            </a:extLst>
          </p:cNvPr>
          <p:cNvSpPr>
            <a:spLocks noGrp="1"/>
          </p:cNvSpPr>
          <p:nvPr>
            <p:ph type="title"/>
          </p:nvPr>
        </p:nvSpPr>
        <p:spPr/>
        <p:txBody>
          <a:bodyPr>
            <a:normAutofit/>
          </a:bodyPr>
          <a:lstStyle/>
          <a:p>
            <a:r>
              <a:rPr lang="en-IN" sz="2800" dirty="0"/>
              <a:t>Payroll-Related Liabilities </a:t>
            </a:r>
            <a:r>
              <a:rPr lang="en-IN" sz="1000" b="0" dirty="0"/>
              <a:t>2</a:t>
            </a:r>
            <a:r>
              <a:rPr lang="en-IN" sz="2800" b="0" dirty="0"/>
              <a:t> </a:t>
            </a:r>
            <a:r>
              <a:rPr lang="en-US" sz="2800" dirty="0"/>
              <a:t>– Text Alternative</a:t>
            </a:r>
          </a:p>
        </p:txBody>
      </p:sp>
      <p:sp>
        <p:nvSpPr>
          <p:cNvPr id="3" name="Text Placeholder 2">
            <a:extLst>
              <a:ext uri="{FF2B5EF4-FFF2-40B4-BE49-F238E27FC236}">
                <a16:creationId xmlns:a16="http://schemas.microsoft.com/office/drawing/2014/main" id="{933008C7-97B1-A804-C2D7-A4CE6B7615EE}"/>
              </a:ext>
            </a:extLst>
          </p:cNvPr>
          <p:cNvSpPr>
            <a:spLocks noGrp="1"/>
          </p:cNvSpPr>
          <p:nvPr>
            <p:ph type="body" sz="quarter" idx="14"/>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7D9011F5-17CA-C52F-39C0-34DF1678615E}"/>
              </a:ext>
            </a:extLst>
          </p:cNvPr>
          <p:cNvSpPr>
            <a:spLocks noGrp="1"/>
          </p:cNvSpPr>
          <p:nvPr>
            <p:ph sz="quarter" idx="11"/>
          </p:nvPr>
        </p:nvSpPr>
        <p:spPr/>
        <p:txBody>
          <a:bodyPr>
            <a:normAutofit/>
          </a:bodyPr>
          <a:lstStyle/>
          <a:p>
            <a:r>
              <a:rPr lang="en-US" sz="1800" dirty="0"/>
              <a:t>Crescent's journal entries to record payroll. Salaries expense, total amount earned. Debit, 100000. Withholding taxes payable, federal income tax, credit, 20000. Withholding taxes payable, state income tax, credit, 3000. Social security taxes payable, employees' portion, 6.2%. Credit, 6200. Medicare taxes payable, employees' portion 1.45%. Credit, 1450. Payable to Blue Cross, employees' portion of insurance premium, 30%, credit, 300. Payable to fidelity investments, employees' investment, credit, 4000. Payable to local number 222 union dues, credit 100. Salaries payable net pay, 64950. Payroll tax expense, total, debit, 13650. Social security taxes payable, employer's matching amount, credit, 6200. Medicare taxes payable, employer's matching amount, credit 1450. F U T A payable, federal unemployment tax, 0.6%, credit 600. State unemployment payable 5.4%, credit 5400. Salaries expense, fringe benefits. {payable too Blue Cross, insurance premium 70%, credit 700. Payable to fidelity investments, employer's matching amount, 4000. Payable to Prudential Lide insurance premiums, credit 200. </a:t>
            </a:r>
          </a:p>
        </p:txBody>
      </p:sp>
      <p:sp>
        <p:nvSpPr>
          <p:cNvPr id="5" name="Text Placeholder 4">
            <a:extLst>
              <a:ext uri="{FF2B5EF4-FFF2-40B4-BE49-F238E27FC236}">
                <a16:creationId xmlns:a16="http://schemas.microsoft.com/office/drawing/2014/main" id="{EC3EE0A0-CA6B-BE89-F32C-B39F361B7F95}"/>
              </a:ext>
            </a:extLst>
          </p:cNvPr>
          <p:cNvSpPr>
            <a:spLocks noGrp="1"/>
          </p:cNvSpPr>
          <p:nvPr>
            <p:ph type="body" sz="quarter" idx="15"/>
          </p:nvPr>
        </p:nvSpPr>
        <p:spPr/>
        <p:txBody>
          <a:bodyPr/>
          <a:lstStyle/>
          <a:p>
            <a:pPr algn="ctr"/>
            <a:r>
              <a:rPr lang="en-US" dirty="0">
                <a:hlinkClick r:id="rId3" action="ppaction://hlinksldjump"/>
              </a:rPr>
              <a:t>Return to parent-slide containing images.</a:t>
            </a:r>
            <a:endParaRPr lang="en-US" dirty="0"/>
          </a:p>
        </p:txBody>
      </p:sp>
      <p:sp>
        <p:nvSpPr>
          <p:cNvPr id="6" name="Slide Number Placeholder 5">
            <a:extLst>
              <a:ext uri="{FF2B5EF4-FFF2-40B4-BE49-F238E27FC236}">
                <a16:creationId xmlns:a16="http://schemas.microsoft.com/office/drawing/2014/main" id="{95DEF4DB-CACE-9CF5-5FC1-22242BE72535}"/>
              </a:ext>
            </a:extLst>
          </p:cNvPr>
          <p:cNvSpPr>
            <a:spLocks noGrp="1"/>
          </p:cNvSpPr>
          <p:nvPr>
            <p:ph type="sldNum" sz="quarter" idx="10"/>
          </p:nvPr>
        </p:nvSpPr>
        <p:spPr/>
        <p:txBody>
          <a:bodyPr/>
          <a:lstStyle/>
          <a:p>
            <a:fld id="{68151E55-6873-49E2-B8D5-2F265E6F1973}" type="slidenum">
              <a:rPr lang="en-US" sz="800" smtClean="0"/>
              <a:t>77</a:t>
            </a:fld>
            <a:endParaRPr lang="en-US" sz="800"/>
          </a:p>
        </p:txBody>
      </p:sp>
    </p:spTree>
    <p:extLst>
      <p:ext uri="{BB962C8B-B14F-4D97-AF65-F5344CB8AC3E}">
        <p14:creationId xmlns:p14="http://schemas.microsoft.com/office/powerpoint/2010/main" val="2191850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899" y="192490"/>
            <a:ext cx="7306129" cy="903231"/>
          </a:xfrm>
        </p:spPr>
        <p:txBody>
          <a:bodyPr>
            <a:normAutofit fontScale="90000"/>
          </a:bodyPr>
          <a:lstStyle/>
          <a:p>
            <a:r>
              <a:rPr lang="en-US" dirty="0"/>
              <a:t>Accounts Payable and Trade Notes Payable</a:t>
            </a:r>
            <a:endParaRPr lang="en-US" sz="1100" b="0" dirty="0"/>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O13.1</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1"/>
            <a:ext cx="8458200" cy="1563914"/>
          </a:xfrm>
        </p:spPr>
        <p:txBody>
          <a:bodyPr/>
          <a:lstStyle/>
          <a:p>
            <a:pPr marL="0" lvl="1" indent="0">
              <a:buNone/>
              <a:defRPr/>
            </a:pPr>
            <a:r>
              <a:rPr lang="en-IN" sz="1800" dirty="0"/>
              <a:t>Obligations to suppliers of merchandise or of services.</a:t>
            </a:r>
          </a:p>
          <a:p>
            <a:pPr marL="0" lvl="1" indent="0">
              <a:buNone/>
              <a:defRPr/>
            </a:pPr>
            <a:r>
              <a:rPr lang="en-US" sz="1800" dirty="0"/>
              <a:t>Key accounting considerations are:</a:t>
            </a:r>
          </a:p>
          <a:p>
            <a:pPr lvl="1">
              <a:defRPr/>
            </a:pPr>
            <a:r>
              <a:rPr lang="en-US" sz="1800" dirty="0"/>
              <a:t>Determining existence.</a:t>
            </a:r>
          </a:p>
          <a:p>
            <a:pPr lvl="1">
              <a:defRPr/>
            </a:pPr>
            <a:r>
              <a:rPr lang="en-US" sz="1800" dirty="0"/>
              <a:t>Recording in the appropriate accounting period.</a:t>
            </a:r>
          </a:p>
        </p:txBody>
      </p:sp>
      <p:sp>
        <p:nvSpPr>
          <p:cNvPr id="25" name="Content Placeholder 24">
            <a:extLst>
              <a:ext uri="{FF2B5EF4-FFF2-40B4-BE49-F238E27FC236}">
                <a16:creationId xmlns:a16="http://schemas.microsoft.com/office/drawing/2014/main" id="{745CBF8D-B5A4-423A-A38B-017AD10A7B70}"/>
              </a:ext>
            </a:extLst>
          </p:cNvPr>
          <p:cNvSpPr>
            <a:spLocks noGrp="1"/>
          </p:cNvSpPr>
          <p:nvPr>
            <p:ph sz="quarter" idx="15"/>
          </p:nvPr>
        </p:nvSpPr>
        <p:spPr>
          <a:xfrm>
            <a:off x="342900" y="2934493"/>
            <a:ext cx="8458200" cy="1970347"/>
          </a:xfrm>
        </p:spPr>
        <p:txBody>
          <a:bodyPr/>
          <a:lstStyle/>
          <a:p>
            <a:pPr defTabSz="844550">
              <a:defRPr/>
            </a:pPr>
            <a:r>
              <a:rPr lang="en-IN" sz="1800" b="1" dirty="0">
                <a:solidFill>
                  <a:schemeClr val="tx1"/>
                </a:solidFill>
              </a:rPr>
              <a:t>Accounts Payable:</a:t>
            </a:r>
          </a:p>
          <a:p>
            <a:pPr lvl="1" defTabSz="844550">
              <a:buFontTx/>
              <a:buChar char="••"/>
              <a:defRPr/>
            </a:pPr>
            <a:r>
              <a:rPr lang="en-IN" sz="1800" dirty="0">
                <a:solidFill>
                  <a:schemeClr val="tx1"/>
                </a:solidFill>
              </a:rPr>
              <a:t>Payable on open account.</a:t>
            </a:r>
          </a:p>
          <a:p>
            <a:pPr lvl="1" defTabSz="844550">
              <a:buFontTx/>
              <a:buChar char="••"/>
              <a:defRPr/>
            </a:pPr>
            <a:r>
              <a:rPr lang="en-IN" sz="1800" dirty="0">
                <a:solidFill>
                  <a:schemeClr val="tx1"/>
                </a:solidFill>
              </a:rPr>
              <a:t>Credit instrument: </a:t>
            </a:r>
            <a:r>
              <a:rPr lang="en-IN" sz="1800" b="1" dirty="0">
                <a:solidFill>
                  <a:schemeClr val="tx1"/>
                </a:solidFill>
              </a:rPr>
              <a:t>invoice.</a:t>
            </a:r>
          </a:p>
          <a:p>
            <a:pPr lvl="1" defTabSz="844550">
              <a:buClr>
                <a:schemeClr val="tx1"/>
              </a:buClr>
              <a:buFontTx/>
              <a:buChar char="••"/>
              <a:defRPr/>
            </a:pPr>
            <a:r>
              <a:rPr lang="en-IN" sz="1800" b="1" dirty="0">
                <a:solidFill>
                  <a:schemeClr val="tx1"/>
                </a:solidFill>
              </a:rPr>
              <a:t>Short </a:t>
            </a:r>
            <a:r>
              <a:rPr lang="en-IN" sz="1800" dirty="0">
                <a:solidFill>
                  <a:schemeClr val="tx1"/>
                </a:solidFill>
              </a:rPr>
              <a:t>duration.</a:t>
            </a:r>
          </a:p>
          <a:p>
            <a:pPr lvl="1" defTabSz="844550">
              <a:buClr>
                <a:schemeClr val="tx1"/>
              </a:buClr>
              <a:buFontTx/>
              <a:buChar char="••"/>
              <a:defRPr/>
            </a:pPr>
            <a:r>
              <a:rPr lang="en-IN" sz="1800" b="1" dirty="0">
                <a:solidFill>
                  <a:schemeClr val="tx1"/>
                </a:solidFill>
              </a:rPr>
              <a:t>Noninterest-bearing </a:t>
            </a:r>
            <a:r>
              <a:rPr lang="en-IN" sz="1800" dirty="0">
                <a:solidFill>
                  <a:schemeClr val="tx1"/>
                </a:solidFill>
              </a:rPr>
              <a:t>and reported at face amounts.</a:t>
            </a:r>
            <a:endParaRPr lang="en-US" sz="1800" b="1" dirty="0">
              <a:solidFill>
                <a:schemeClr val="tx1"/>
              </a:solidFill>
            </a:endParaRPr>
          </a:p>
        </p:txBody>
      </p:sp>
      <p:sp>
        <p:nvSpPr>
          <p:cNvPr id="27" name="Content Placeholder 26">
            <a:extLst>
              <a:ext uri="{FF2B5EF4-FFF2-40B4-BE49-F238E27FC236}">
                <a16:creationId xmlns:a16="http://schemas.microsoft.com/office/drawing/2014/main" id="{D69361B3-AA1E-4DF9-A870-000CAA7A82C5}"/>
              </a:ext>
            </a:extLst>
          </p:cNvPr>
          <p:cNvSpPr>
            <a:spLocks noGrp="1"/>
          </p:cNvSpPr>
          <p:nvPr>
            <p:ph sz="quarter" idx="16"/>
          </p:nvPr>
        </p:nvSpPr>
        <p:spPr>
          <a:xfrm>
            <a:off x="342900" y="4958532"/>
            <a:ext cx="8458200" cy="1573633"/>
          </a:xfrm>
          <a:ln>
            <a:solidFill>
              <a:schemeClr val="bg1"/>
            </a:solidFill>
          </a:ln>
        </p:spPr>
        <p:txBody>
          <a:bodyPr/>
          <a:lstStyle/>
          <a:p>
            <a:pPr defTabSz="844550">
              <a:defRPr/>
            </a:pPr>
            <a:r>
              <a:rPr lang="en-IN" sz="1800" b="1" dirty="0">
                <a:solidFill>
                  <a:schemeClr val="tx1"/>
                </a:solidFill>
              </a:rPr>
              <a:t>Trade Notes Payable:</a:t>
            </a:r>
          </a:p>
          <a:p>
            <a:pPr lvl="1" defTabSz="844550">
              <a:buClr>
                <a:schemeClr val="tx1"/>
              </a:buClr>
              <a:buFontTx/>
              <a:buChar char="••"/>
              <a:defRPr/>
            </a:pPr>
            <a:r>
              <a:rPr lang="en-IN" sz="1800" dirty="0">
                <a:solidFill>
                  <a:schemeClr val="tx1"/>
                </a:solidFill>
              </a:rPr>
              <a:t>Credit instrument: </a:t>
            </a:r>
            <a:r>
              <a:rPr lang="en-IN" sz="1800" b="1" dirty="0">
                <a:solidFill>
                  <a:schemeClr val="tx1"/>
                </a:solidFill>
              </a:rPr>
              <a:t>written promissory note.</a:t>
            </a:r>
            <a:endParaRPr lang="en-US" sz="1800" b="1" dirty="0">
              <a:solidFill>
                <a:schemeClr val="tx1"/>
              </a:solidFill>
            </a:endParaRPr>
          </a:p>
          <a:p>
            <a:pPr lvl="1" defTabSz="844550">
              <a:buClr>
                <a:schemeClr val="tx1"/>
              </a:buClr>
              <a:buFontTx/>
              <a:buChar char="••"/>
              <a:defRPr/>
            </a:pPr>
            <a:r>
              <a:rPr lang="en-IN" sz="1800" b="1" dirty="0">
                <a:solidFill>
                  <a:schemeClr val="tx1"/>
                </a:solidFill>
              </a:rPr>
              <a:t>Longer</a:t>
            </a:r>
            <a:r>
              <a:rPr lang="en-IN" sz="1800" dirty="0">
                <a:solidFill>
                  <a:schemeClr val="tx1"/>
                </a:solidFill>
              </a:rPr>
              <a:t> duration.</a:t>
            </a:r>
          </a:p>
          <a:p>
            <a:pPr lvl="1" defTabSz="844550">
              <a:buClr>
                <a:schemeClr val="tx1"/>
              </a:buClr>
              <a:buFontTx/>
              <a:buChar char="••"/>
              <a:defRPr/>
            </a:pPr>
            <a:r>
              <a:rPr lang="en-IN" sz="1800" b="1" dirty="0">
                <a:solidFill>
                  <a:schemeClr val="tx1"/>
                </a:solidFill>
              </a:rPr>
              <a:t>Bear interest.</a:t>
            </a:r>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8</a:t>
            </a:fld>
            <a:endParaRPr lang="en-US"/>
          </a:p>
        </p:txBody>
      </p:sp>
    </p:spTree>
    <p:extLst>
      <p:ext uri="{BB962C8B-B14F-4D97-AF65-F5344CB8AC3E}">
        <p14:creationId xmlns:p14="http://schemas.microsoft.com/office/powerpoint/2010/main" val="275598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141-E257-4FB7-B1F4-32F0DB7B6D58}"/>
              </a:ext>
            </a:extLst>
          </p:cNvPr>
          <p:cNvSpPr>
            <a:spLocks noGrp="1"/>
          </p:cNvSpPr>
          <p:nvPr>
            <p:ph type="title"/>
          </p:nvPr>
        </p:nvSpPr>
        <p:spPr>
          <a:xfrm>
            <a:off x="342900" y="192490"/>
            <a:ext cx="6102146" cy="903231"/>
          </a:xfrm>
        </p:spPr>
        <p:txBody>
          <a:bodyPr>
            <a:normAutofit/>
          </a:bodyPr>
          <a:lstStyle/>
          <a:p>
            <a:r>
              <a:rPr lang="en-US" dirty="0"/>
              <a:t>Short-Term Notes Payable</a:t>
            </a:r>
          </a:p>
        </p:txBody>
      </p:sp>
      <p:sp>
        <p:nvSpPr>
          <p:cNvPr id="3" name="Content Placeholder 2">
            <a:extLst>
              <a:ext uri="{FF2B5EF4-FFF2-40B4-BE49-F238E27FC236}">
                <a16:creationId xmlns:a16="http://schemas.microsoft.com/office/drawing/2014/main" id="{6A947AC1-C3E9-4D02-9EF4-5BABFB6A7A67}"/>
              </a:ext>
            </a:extLst>
          </p:cNvPr>
          <p:cNvSpPr>
            <a:spLocks noGrp="1"/>
          </p:cNvSpPr>
          <p:nvPr>
            <p:ph sz="quarter" idx="11"/>
          </p:nvPr>
        </p:nvSpPr>
        <p:spPr>
          <a:xfrm>
            <a:off x="7959134" y="291928"/>
            <a:ext cx="1061105" cy="375109"/>
          </a:xfrm>
        </p:spPr>
        <p:txBody>
          <a:bodyPr rIns="0"/>
          <a:lstStyle/>
          <a:p>
            <a:pPr algn="just"/>
            <a:r>
              <a:rPr lang="en-US" sz="2000" dirty="0"/>
              <a:t>L</a:t>
            </a:r>
            <a:r>
              <a:rPr lang="en-US" sz="100" dirty="0"/>
              <a:t> </a:t>
            </a:r>
            <a:r>
              <a:rPr lang="en-US" sz="2000" dirty="0"/>
              <a:t>O13.2</a:t>
            </a:r>
          </a:p>
        </p:txBody>
      </p:sp>
      <p:sp>
        <p:nvSpPr>
          <p:cNvPr id="4" name="Content Placeholder 3">
            <a:extLst>
              <a:ext uri="{FF2B5EF4-FFF2-40B4-BE49-F238E27FC236}">
                <a16:creationId xmlns:a16="http://schemas.microsoft.com/office/drawing/2014/main" id="{FF6B3063-10AB-4AA9-81DF-DEE26FC63189}"/>
              </a:ext>
            </a:extLst>
          </p:cNvPr>
          <p:cNvSpPr>
            <a:spLocks noGrp="1"/>
          </p:cNvSpPr>
          <p:nvPr>
            <p:ph sz="quarter" idx="14"/>
          </p:nvPr>
        </p:nvSpPr>
        <p:spPr>
          <a:xfrm>
            <a:off x="342900" y="1295400"/>
            <a:ext cx="4388757" cy="3929743"/>
          </a:xfrm>
        </p:spPr>
        <p:txBody>
          <a:bodyPr/>
          <a:lstStyle/>
          <a:p>
            <a:pPr defTabSz="1333500">
              <a:defRPr/>
            </a:pPr>
            <a:r>
              <a:rPr lang="en-IN" b="1" dirty="0">
                <a:solidFill>
                  <a:schemeClr val="tx1"/>
                </a:solidFill>
              </a:rPr>
              <a:t>Characteristics:</a:t>
            </a:r>
          </a:p>
          <a:p>
            <a:pPr lvl="1" defTabSz="1244600">
              <a:buFontTx/>
              <a:buChar char="••"/>
              <a:defRPr/>
            </a:pPr>
            <a:r>
              <a:rPr lang="en-IN" dirty="0"/>
              <a:t>Temporary financing from bank.</a:t>
            </a:r>
          </a:p>
          <a:p>
            <a:pPr lvl="1" defTabSz="1244600">
              <a:buFontTx/>
              <a:buChar char="••"/>
              <a:defRPr/>
            </a:pPr>
            <a:r>
              <a:rPr lang="en-IN" dirty="0"/>
              <a:t>Promissory note is signed.</a:t>
            </a:r>
            <a:endParaRPr lang="en-US" dirty="0"/>
          </a:p>
          <a:p>
            <a:pPr lvl="1" defTabSz="1244600">
              <a:buFontTx/>
              <a:buChar char="••"/>
              <a:defRPr/>
            </a:pPr>
            <a:r>
              <a:rPr lang="en-IN" dirty="0"/>
              <a:t>Lower interest rates than long-term debt.</a:t>
            </a:r>
          </a:p>
          <a:p>
            <a:pPr lvl="1" defTabSz="1244600">
              <a:buFontTx/>
              <a:buChar char="••"/>
              <a:defRPr/>
            </a:pPr>
            <a:r>
              <a:rPr lang="en-IN" dirty="0"/>
              <a:t>Companies have flexibility while selecting financial alternatives.</a:t>
            </a:r>
          </a:p>
        </p:txBody>
      </p:sp>
      <p:pic>
        <p:nvPicPr>
          <p:cNvPr id="5" name="Picture 4" descr="An illustration."/>
          <p:cNvPicPr>
            <a:picLocks noChangeAspect="1"/>
          </p:cNvPicPr>
          <p:nvPr/>
        </p:nvPicPr>
        <p:blipFill>
          <a:blip r:embed="rId3"/>
          <a:stretch>
            <a:fillRect/>
          </a:stretch>
        </p:blipFill>
        <p:spPr>
          <a:xfrm>
            <a:off x="5137657" y="1460581"/>
            <a:ext cx="3332196" cy="4463779"/>
          </a:xfrm>
          <a:prstGeom prst="rect">
            <a:avLst/>
          </a:prstGeom>
        </p:spPr>
      </p:pic>
      <p:sp>
        <p:nvSpPr>
          <p:cNvPr id="15" name="Text Placeholder 14">
            <a:extLst>
              <a:ext uri="{FF2B5EF4-FFF2-40B4-BE49-F238E27FC236}">
                <a16:creationId xmlns:a16="http://schemas.microsoft.com/office/drawing/2014/main" id="{1C41F5AF-43A6-4B50-B970-1D7AD1502B55}"/>
              </a:ext>
            </a:extLst>
          </p:cNvPr>
          <p:cNvSpPr>
            <a:spLocks noGrp="1"/>
          </p:cNvSpPr>
          <p:nvPr>
            <p:ph type="body" sz="quarter" idx="12"/>
          </p:nvPr>
        </p:nvSpPr>
        <p:spPr>
          <a:xfrm>
            <a:off x="2971558" y="6324600"/>
            <a:ext cx="3200885" cy="190500"/>
          </a:xfrm>
        </p:spPr>
        <p:txBody>
          <a:bodyPr anchor="ctr"/>
          <a:lstStyle/>
          <a:p>
            <a:r>
              <a:rPr lang="en-IN" sz="1200" dirty="0">
                <a:hlinkClick r:id="rId4" action="ppaction://hlinksldjump"/>
              </a:rPr>
              <a:t>Access the text alternative for slide images.</a:t>
            </a:r>
            <a:endParaRPr lang="en-IN" sz="1200" dirty="0"/>
          </a:p>
        </p:txBody>
      </p:sp>
      <p:sp>
        <p:nvSpPr>
          <p:cNvPr id="17" name="Slide Number Placeholder 16">
            <a:extLst>
              <a:ext uri="{FF2B5EF4-FFF2-40B4-BE49-F238E27FC236}">
                <a16:creationId xmlns:a16="http://schemas.microsoft.com/office/drawing/2014/main" id="{C69DC6E0-5B1C-4FE6-A960-1C216265D78D}"/>
              </a:ext>
            </a:extLst>
          </p:cNvPr>
          <p:cNvSpPr>
            <a:spLocks noGrp="1"/>
          </p:cNvSpPr>
          <p:nvPr>
            <p:ph type="sldNum" sz="quarter" idx="10"/>
          </p:nvPr>
        </p:nvSpPr>
        <p:spPr/>
        <p:txBody>
          <a:bodyPr/>
          <a:lstStyle/>
          <a:p>
            <a:fld id="{68151E55-6873-49E2-B8D5-2F265E6F1973}" type="slidenum">
              <a:rPr lang="en-US" smtClean="0"/>
              <a:t>9</a:t>
            </a:fld>
            <a:endParaRPr lang="en-US"/>
          </a:p>
        </p:txBody>
      </p:sp>
    </p:spTree>
    <p:extLst>
      <p:ext uri="{BB962C8B-B14F-4D97-AF65-F5344CB8AC3E}">
        <p14:creationId xmlns:p14="http://schemas.microsoft.com/office/powerpoint/2010/main" val="3138154433"/>
      </p:ext>
    </p:extLst>
  </p:cSld>
  <p:clrMapOvr>
    <a:masterClrMapping/>
  </p:clrMapOvr>
</p:sld>
</file>

<file path=ppt/theme/theme1.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84F6219E-3D47-41AC-9893-1108D06AA07D}"/>
    </a:ext>
  </a:extLst>
</a:theme>
</file>

<file path=ppt/theme/theme2.xml><?xml version="1.0" encoding="utf-8"?>
<a:theme xmlns:a="http://schemas.openxmlformats.org/drawingml/2006/main" name="MainContentSlideMaster">
  <a:themeElements>
    <a:clrScheme name="Custom 164">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002060"/>
      </a:hlink>
      <a:folHlink>
        <a:srgbClr val="00206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B385948E-CF34-4CE8-9AC7-28DE40FDC656}"/>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FEE61EC3-6634-45B5-BF77-FBC9B835BC79}"/>
    </a:ext>
  </a:extLst>
</a:theme>
</file>

<file path=ppt/theme/theme4.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A15A20A0-BEE6-47A5-BC6B-F87134FBF13C}"/>
    </a:ext>
  </a:extLst>
</a:theme>
</file>

<file path=ppt/theme/theme5.xml><?xml version="1.0" encoding="utf-8"?>
<a:theme xmlns:a="http://schemas.openxmlformats.org/drawingml/2006/main" name="ImageDescriptionAppendixSlideMaster">
  <a:themeElements>
    <a:clrScheme name="Custom 163">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002060"/>
      </a:hlink>
      <a:folHlink>
        <a:srgbClr val="00206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22313DF8-AA3F-4A8D-9652-6DDC53D759E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Nickels_UB13e_PPT_Instructor_Ch03</Template>
  <TotalTime>7261</TotalTime>
  <Words>15692</Words>
  <Application>Microsoft Office PowerPoint</Application>
  <PresentationFormat>On-screen Show (4:3)</PresentationFormat>
  <Paragraphs>1215</Paragraphs>
  <Slides>77</Slides>
  <Notes>77</Notes>
  <HiddenSlides>11</HiddenSlides>
  <MMClips>0</MMClips>
  <ScaleCrop>false</ScaleCrop>
  <HeadingPairs>
    <vt:vector size="8" baseType="variant">
      <vt:variant>
        <vt:lpstr>Fonts Used</vt:lpstr>
      </vt:variant>
      <vt:variant>
        <vt:i4>2</vt:i4>
      </vt:variant>
      <vt:variant>
        <vt:lpstr>Theme</vt:lpstr>
      </vt:variant>
      <vt:variant>
        <vt:i4>5</vt:i4>
      </vt:variant>
      <vt:variant>
        <vt:lpstr>Embedded OLE Servers</vt:lpstr>
      </vt:variant>
      <vt:variant>
        <vt:i4>1</vt:i4>
      </vt:variant>
      <vt:variant>
        <vt:lpstr>Slide Titles</vt:lpstr>
      </vt:variant>
      <vt:variant>
        <vt:i4>77</vt:i4>
      </vt:variant>
    </vt:vector>
  </HeadingPairs>
  <TitlesOfParts>
    <vt:vector size="85" baseType="lpstr">
      <vt:lpstr>Arial</vt:lpstr>
      <vt:lpstr>Calibri</vt:lpstr>
      <vt:lpstr>Title Slides Master</vt:lpstr>
      <vt:lpstr>MainContentSlideMaster</vt:lpstr>
      <vt:lpstr>ClosingMaster</vt:lpstr>
      <vt:lpstr>DividerSlideMaster</vt:lpstr>
      <vt:lpstr>ImageDescriptionAppendixSlideMaster</vt:lpstr>
      <vt:lpstr>Equation</vt:lpstr>
      <vt:lpstr>Chapter 13</vt:lpstr>
      <vt:lpstr>Characteristics of Liabilities</vt:lpstr>
      <vt:lpstr>Current Liabilities</vt:lpstr>
      <vt:lpstr>Recording Current Liabilities</vt:lpstr>
      <vt:lpstr>Current Liabilities—General Mills 1</vt:lpstr>
      <vt:lpstr>Current Liabilities—General Mills 2</vt:lpstr>
      <vt:lpstr>Current Liabilities—General Mills 3</vt:lpstr>
      <vt:lpstr>Accounts Payable and Trade Notes Payable</vt:lpstr>
      <vt:lpstr>Short-Term Notes Payable</vt:lpstr>
      <vt:lpstr>Credit Lines</vt:lpstr>
      <vt:lpstr>Disclosure of Credit Lines—I B M Corporation</vt:lpstr>
      <vt:lpstr>Interest</vt:lpstr>
      <vt:lpstr>Note Issued for Cash</vt:lpstr>
      <vt:lpstr>Noninterest-Bearing Note 1</vt:lpstr>
      <vt:lpstr>Noninterest-Bearing Note 2</vt:lpstr>
      <vt:lpstr>Secured Loans</vt:lpstr>
      <vt:lpstr>Commercial Paper</vt:lpstr>
      <vt:lpstr>Real World Financials ― Disclosures 1</vt:lpstr>
      <vt:lpstr>Accrued Expenses</vt:lpstr>
      <vt:lpstr>Note with Accrued Interest 1</vt:lpstr>
      <vt:lpstr>Note with Accrued Interest 2</vt:lpstr>
      <vt:lpstr>Salaries, Commissions, and Bonuses</vt:lpstr>
      <vt:lpstr>Paid Future Absences 1</vt:lpstr>
      <vt:lpstr>Paid Future Absences 2</vt:lpstr>
      <vt:lpstr>Annual Bonuses</vt:lpstr>
      <vt:lpstr>Liabilities from Advance Collections</vt:lpstr>
      <vt:lpstr>Refundable Deposits 1</vt:lpstr>
      <vt:lpstr>Refundable Deposits 2</vt:lpstr>
      <vt:lpstr>Advances from Customers</vt:lpstr>
      <vt:lpstr>Customer Advance</vt:lpstr>
      <vt:lpstr>Gift Cards (Gift Certificates)</vt:lpstr>
      <vt:lpstr>Accounting for Gift Cards</vt:lpstr>
      <vt:lpstr>Collections for Third Parties 1</vt:lpstr>
      <vt:lpstr>Collections for Third Parties 2</vt:lpstr>
      <vt:lpstr>Current and Noncurrent Classification</vt:lpstr>
      <vt:lpstr>Obligations Callable by the Creditor</vt:lpstr>
      <vt:lpstr>When Short-Term Obligations Are Expected to Be Refinanced</vt:lpstr>
      <vt:lpstr>Refinancing Short-Term Obligations</vt:lpstr>
      <vt:lpstr>International Financial Reporting Standards—Classification of Liabilities to Be Refinanced</vt:lpstr>
      <vt:lpstr>Loss Contingencies</vt:lpstr>
      <vt:lpstr>Disclosure of Potential Contingent Losses General Motors Company</vt:lpstr>
      <vt:lpstr>Real World Financials ― Disclosures 2</vt:lpstr>
      <vt:lpstr>Accounting Treatment of Loss Contingencies</vt:lpstr>
      <vt:lpstr>Product Warranties and Guarantees</vt:lpstr>
      <vt:lpstr>Product Warranty 1</vt:lpstr>
      <vt:lpstr>Product Warranty 2</vt:lpstr>
      <vt:lpstr>Expected Cash Flow Approach</vt:lpstr>
      <vt:lpstr>Product Warranty—Expected Cash Flow Approach 1</vt:lpstr>
      <vt:lpstr>Product Warranty—Expected Cash Flow Approach 2</vt:lpstr>
      <vt:lpstr>Product Warranty—Expected Cash Flow Approach 3</vt:lpstr>
      <vt:lpstr>Extended Warranty Contracts</vt:lpstr>
      <vt:lpstr>Extended Warranty</vt:lpstr>
      <vt:lpstr>Disclosure of Litigation Contingencies</vt:lpstr>
      <vt:lpstr>Disclosure of a Lawsuit— Yum! Brands, Inc.</vt:lpstr>
      <vt:lpstr>Subsequent Events &amp; Accrual of Litigation Contingencies 1</vt:lpstr>
      <vt:lpstr>Subsequent Events &amp; Accrual of Litigation Contingencies 2</vt:lpstr>
      <vt:lpstr>Unasserted Claims and Assessments</vt:lpstr>
      <vt:lpstr>International Financial Reporting Standards—Loss Contingencies</vt:lpstr>
      <vt:lpstr>Gain Contingencies</vt:lpstr>
      <vt:lpstr>International Financial Reporting Standards—Gain Contingencies</vt:lpstr>
      <vt:lpstr>Payroll-Related Liabilities</vt:lpstr>
      <vt:lpstr>Employees’ Withholding Taxes</vt:lpstr>
      <vt:lpstr>Voluntary Deductions, Employers’ Payroll Taxes, and Fringe Benefits</vt:lpstr>
      <vt:lpstr>Payroll-Related Liabilities 1</vt:lpstr>
      <vt:lpstr>Payroll-Related Liabilities 2</vt:lpstr>
      <vt:lpstr>End of Main Content</vt:lpstr>
      <vt:lpstr>Accessibility Content: Text Alternatives for Images</vt:lpstr>
      <vt:lpstr>Short-Term Notes Payable – Text Alternative</vt:lpstr>
      <vt:lpstr>Credit Lines – Text Alternative</vt:lpstr>
      <vt:lpstr>Liabilities from Advance Collections – Text Alternative</vt:lpstr>
      <vt:lpstr>Collections for Third Parties 2 – Text Alternative</vt:lpstr>
      <vt:lpstr>Current and Noncurrent Classification – Text Alternative</vt:lpstr>
      <vt:lpstr>Product Warranty—Expected Cash Flow Approach 2 – Text Alternative</vt:lpstr>
      <vt:lpstr>Subsequent Events &amp; Accrual of Litigation Contingencies 1 – Text Alternative</vt:lpstr>
      <vt:lpstr>Subsequent Events &amp; Accrual of Litigation Contingencies 2 – Text Alternative</vt:lpstr>
      <vt:lpstr>Payroll-Related Liabilities – Text Alternative</vt:lpstr>
      <vt:lpstr>Payroll-Related Liabilities 2 – Text Alternative</vt:lpstr>
    </vt:vector>
  </TitlesOfParts>
  <Company>McGraw Hill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13</dc:title>
  <dc:creator/>
  <cp:keywords/>
  <cp:lastModifiedBy>Sanders, Christina</cp:lastModifiedBy>
  <cp:revision>3276</cp:revision>
  <dcterms:created xsi:type="dcterms:W3CDTF">2020-12-08T04:00:13Z</dcterms:created>
  <dcterms:modified xsi:type="dcterms:W3CDTF">2025-04-07T19:20:37Z</dcterms:modified>
</cp:coreProperties>
</file>